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57" r:id="rId2"/>
    <p:sldId id="343" r:id="rId3"/>
    <p:sldId id="321" r:id="rId4"/>
    <p:sldId id="336" r:id="rId5"/>
    <p:sldId id="358" r:id="rId6"/>
    <p:sldId id="359" r:id="rId7"/>
    <p:sldId id="360" r:id="rId8"/>
    <p:sldId id="322" r:id="rId9"/>
    <p:sldId id="361" r:id="rId10"/>
    <p:sldId id="362" r:id="rId11"/>
    <p:sldId id="365" r:id="rId12"/>
    <p:sldId id="364" r:id="rId13"/>
    <p:sldId id="323" r:id="rId14"/>
    <p:sldId id="366" r:id="rId15"/>
    <p:sldId id="351" r:id="rId16"/>
    <p:sldId id="367" r:id="rId17"/>
    <p:sldId id="324" r:id="rId18"/>
    <p:sldId id="344" r:id="rId19"/>
    <p:sldId id="346" r:id="rId20"/>
    <p:sldId id="319" r:id="rId21"/>
    <p:sldId id="353" r:id="rId22"/>
    <p:sldId id="350" r:id="rId23"/>
    <p:sldId id="354" r:id="rId24"/>
    <p:sldId id="355" r:id="rId25"/>
    <p:sldId id="331" r:id="rId26"/>
    <p:sldId id="335" r:id="rId27"/>
    <p:sldId id="337" r:id="rId28"/>
    <p:sldId id="342" r:id="rId29"/>
    <p:sldId id="347" r:id="rId30"/>
    <p:sldId id="348" r:id="rId31"/>
    <p:sldId id="349"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ot, Hilah" initials="BH" lastIdx="1" clrIdx="0">
    <p:extLst>
      <p:ext uri="{19B8F6BF-5375-455C-9EA6-DF929625EA0E}">
        <p15:presenceInfo xmlns:p15="http://schemas.microsoft.com/office/powerpoint/2012/main" userId="S-1-5-21-1407069837-2091007605-538272213-354499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7F9"/>
    <a:srgbClr val="E1FDF4"/>
    <a:srgbClr val="0E5DF8"/>
    <a:srgbClr val="CEFFFE"/>
    <a:srgbClr val="E6FFFE"/>
    <a:srgbClr val="FCFBFC"/>
    <a:srgbClr val="FC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p:restoredTop sz="84494" autoAdjust="0"/>
  </p:normalViewPr>
  <p:slideViewPr>
    <p:cSldViewPr snapToGrid="0" snapToObjects="1">
      <p:cViewPr varScale="1">
        <p:scale>
          <a:sx n="52" d="100"/>
          <a:sy n="52" d="100"/>
        </p:scale>
        <p:origin x="76" y="180"/>
      </p:cViewPr>
      <p:guideLst>
        <p:guide pos="3840"/>
        <p:guide pos="39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E6B3D-B691-1D4A-B054-15E625E537DC}" type="datetimeFigureOut">
              <a:rPr lang="en-US" smtClean="0"/>
              <a:t>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BA22F-F69F-D241-9581-0DAB35EFE068}" type="slidenum">
              <a:rPr lang="en-US" smtClean="0"/>
              <a:t>‹#›</a:t>
            </a:fld>
            <a:endParaRPr lang="en-US"/>
          </a:p>
        </p:txBody>
      </p:sp>
    </p:spTree>
    <p:extLst>
      <p:ext uri="{BB962C8B-B14F-4D97-AF65-F5344CB8AC3E}">
        <p14:creationId xmlns:p14="http://schemas.microsoft.com/office/powerpoint/2010/main" val="944368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 and welcome to Class Chats!</a:t>
            </a:r>
            <a:r>
              <a:rPr lang="en-US" sz="1200" kern="1200" baseline="0" dirty="0">
                <a:solidFill>
                  <a:schemeClr val="tx1"/>
                </a:solidFill>
                <a:effectLst/>
                <a:latin typeface="+mn-lt"/>
                <a:ea typeface="+mn-ea"/>
                <a:cs typeface="+mn-cs"/>
              </a:rPr>
              <a:t> We are so excited that you have decided to become a Class Chat Volunteer with Amazon Future Engineer!”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BA22F-F69F-D241-9581-0DAB35EFE068}" type="slidenum">
              <a:rPr lang="en-US" smtClean="0"/>
              <a:t>1</a:t>
            </a:fld>
            <a:endParaRPr lang="en-US"/>
          </a:p>
        </p:txBody>
      </p:sp>
    </p:spTree>
    <p:extLst>
      <p:ext uri="{BB962C8B-B14F-4D97-AF65-F5344CB8AC3E}">
        <p14:creationId xmlns:p14="http://schemas.microsoft.com/office/powerpoint/2010/main" val="1291198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13</a:t>
            </a:fld>
            <a:endParaRPr lang="en-US"/>
          </a:p>
        </p:txBody>
      </p:sp>
    </p:spTree>
    <p:extLst>
      <p:ext uri="{BB962C8B-B14F-4D97-AF65-F5344CB8AC3E}">
        <p14:creationId xmlns:p14="http://schemas.microsoft.com/office/powerpoint/2010/main" val="46928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want to invite you to participate in Amazon Future Engineer’s newest coding competition – Your Voice Is Power! Amazon partnered with Pharrell and Georgia Tech to offer a brand new learning experience for students and teachers that explores how computer science, music, and entrepreneurship can promote racial equity. You can participate as a class (there is free teacher curriculum and training!) or on your own as a student. Five students will win a $5000 scholarship and 5 teachers will win $1000 for excellent instruction. The competition runs now through June 4</a:t>
            </a:r>
            <a:r>
              <a:rPr lang="en-US" baseline="30000" dirty="0" smtClean="0"/>
              <a:t>th</a:t>
            </a:r>
            <a:r>
              <a:rPr lang="en-US" baseline="0" dirty="0" smtClean="0"/>
              <a:t> – so spread the word and head to AmazonFutureEngineer.com to get started!”</a:t>
            </a:r>
          </a:p>
        </p:txBody>
      </p:sp>
      <p:sp>
        <p:nvSpPr>
          <p:cNvPr id="4" name="Slide Number Placeholder 3"/>
          <p:cNvSpPr>
            <a:spLocks noGrp="1"/>
          </p:cNvSpPr>
          <p:nvPr>
            <p:ph type="sldNum" sz="quarter" idx="10"/>
          </p:nvPr>
        </p:nvSpPr>
        <p:spPr/>
        <p:txBody>
          <a:bodyPr/>
          <a:lstStyle/>
          <a:p>
            <a:fld id="{D9743258-B607-4B13-BA9C-6B4E29499EE6}" type="slidenum">
              <a:rPr lang="en-US" smtClean="0"/>
              <a:t>14</a:t>
            </a:fld>
            <a:endParaRPr lang="en-US"/>
          </a:p>
        </p:txBody>
      </p:sp>
    </p:spTree>
    <p:extLst>
      <p:ext uri="{BB962C8B-B14F-4D97-AF65-F5344CB8AC3E}">
        <p14:creationId xmlns:p14="http://schemas.microsoft.com/office/powerpoint/2010/main" val="69419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BA22F-F69F-D241-9581-0DAB35EFE068}" type="slidenum">
              <a:rPr lang="en-US" smtClean="0"/>
              <a:t>15</a:t>
            </a:fld>
            <a:endParaRPr lang="en-US"/>
          </a:p>
        </p:txBody>
      </p:sp>
    </p:spTree>
    <p:extLst>
      <p:ext uri="{BB962C8B-B14F-4D97-AF65-F5344CB8AC3E}">
        <p14:creationId xmlns:p14="http://schemas.microsoft.com/office/powerpoint/2010/main" val="185157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a:t>
            </a:r>
            <a:r>
              <a:rPr lang="en-US" baseline="0"/>
              <a:t>do you w</a:t>
            </a:r>
            <a:r>
              <a:rPr lang="en-US"/>
              <a:t>ant </a:t>
            </a:r>
            <a:r>
              <a:rPr lang="en-US" dirty="0"/>
              <a:t>to learn more about Amazon?</a:t>
            </a:r>
            <a:r>
              <a:rPr lang="en-US" baseline="0" dirty="0"/>
              <a:t> You can head to </a:t>
            </a:r>
            <a:r>
              <a:rPr lang="en-US" u="sng" baseline="0" dirty="0"/>
              <a:t>amazonfutureengineer.com/</a:t>
            </a:r>
            <a:r>
              <a:rPr lang="en-US" u="sng" baseline="0" dirty="0" err="1"/>
              <a:t>cyberrobotics</a:t>
            </a:r>
            <a:r>
              <a:rPr lang="en-US" u="none" baseline="0" dirty="0"/>
              <a:t> to complete the </a:t>
            </a:r>
            <a:r>
              <a:rPr lang="en-US" b="1" u="none" baseline="0" dirty="0"/>
              <a:t>Amazon Cyber Robotics Challenge!</a:t>
            </a:r>
            <a:r>
              <a:rPr lang="en-US" b="0" u="none" baseline="0" dirty="0"/>
              <a:t> It’s a 3 hour coding challenge that will show you how Amazon users computer science to deliver customer goods from our Fulfillment centers! You can compete on your own or as a whole class!”</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16</a:t>
            </a:fld>
            <a:endParaRPr lang="en-US"/>
          </a:p>
        </p:txBody>
      </p:sp>
    </p:spTree>
    <p:extLst>
      <p:ext uri="{BB962C8B-B14F-4D97-AF65-F5344CB8AC3E}">
        <p14:creationId xmlns:p14="http://schemas.microsoft.com/office/powerpoint/2010/main" val="114602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Great work everyone!</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18</a:t>
            </a:fld>
            <a:endParaRPr lang="en-US"/>
          </a:p>
        </p:txBody>
      </p:sp>
    </p:spTree>
    <p:extLst>
      <p:ext uri="{BB962C8B-B14F-4D97-AF65-F5344CB8AC3E}">
        <p14:creationId xmlns:p14="http://schemas.microsoft.com/office/powerpoint/2010/main" val="193575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19</a:t>
            </a:fld>
            <a:endParaRPr lang="en-US"/>
          </a:p>
        </p:txBody>
      </p:sp>
    </p:spTree>
    <p:extLst>
      <p:ext uri="{BB962C8B-B14F-4D97-AF65-F5344CB8AC3E}">
        <p14:creationId xmlns:p14="http://schemas.microsoft.com/office/powerpoint/2010/main" val="78566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https://play.gocoderz.com/lp/teacher-amazon/?utm_source=AFE_LP&amp;utm_medium=T1_form&amp;utm_campaign=Amazon_Challenge</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21</a:t>
            </a:fld>
            <a:endParaRPr lang="en-US"/>
          </a:p>
        </p:txBody>
      </p:sp>
    </p:spTree>
    <p:extLst>
      <p:ext uri="{BB962C8B-B14F-4D97-AF65-F5344CB8AC3E}">
        <p14:creationId xmlns:p14="http://schemas.microsoft.com/office/powerpoint/2010/main" val="2130742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22</a:t>
            </a:fld>
            <a:endParaRPr lang="en-US"/>
          </a:p>
        </p:txBody>
      </p:sp>
    </p:spTree>
    <p:extLst>
      <p:ext uri="{BB962C8B-B14F-4D97-AF65-F5344CB8AC3E}">
        <p14:creationId xmlns:p14="http://schemas.microsoft.com/office/powerpoint/2010/main" val="1008645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https://play.gocoderz.com/lp/teacher-amazon/?utm_source=AFE_LP&amp;utm_medium=T1_form&amp;utm_campaign=Amazon_Challenge</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23</a:t>
            </a:fld>
            <a:endParaRPr lang="en-US"/>
          </a:p>
        </p:txBody>
      </p:sp>
    </p:spTree>
    <p:extLst>
      <p:ext uri="{BB962C8B-B14F-4D97-AF65-F5344CB8AC3E}">
        <p14:creationId xmlns:p14="http://schemas.microsoft.com/office/powerpoint/2010/main" val="3690623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that you know a little bit about </a:t>
            </a:r>
            <a:r>
              <a:rPr lang="en-US" sz="1200" kern="1200" baseline="0" dirty="0" err="1" smtClean="0">
                <a:solidFill>
                  <a:schemeClr val="tx1"/>
                </a:solidFill>
                <a:effectLst/>
                <a:latin typeface="+mn-lt"/>
                <a:ea typeface="+mn-ea"/>
                <a:cs typeface="+mn-cs"/>
              </a:rPr>
              <a:t>hercules</a:t>
            </a:r>
            <a:r>
              <a:rPr lang="en-US" sz="1200" kern="1200" dirty="0" smtClean="0">
                <a:solidFill>
                  <a:schemeClr val="tx1"/>
                </a:solidFill>
                <a:effectLst/>
                <a:latin typeface="+mn-lt"/>
                <a:ea typeface="+mn-ea"/>
                <a:cs typeface="+mn-cs"/>
              </a:rPr>
              <a:t>, let me start out by giving</a:t>
            </a:r>
            <a:r>
              <a:rPr lang="en-US" sz="1200" kern="1200" baseline="0" dirty="0" smtClean="0">
                <a:solidFill>
                  <a:schemeClr val="tx1"/>
                </a:solidFill>
                <a:effectLst/>
                <a:latin typeface="+mn-lt"/>
                <a:ea typeface="+mn-ea"/>
                <a:cs typeface="+mn-cs"/>
              </a:rPr>
              <a:t> everyone some background about Amazon Future Engineer.</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BA22F-F69F-D241-9581-0DAB35EFE068}" type="slidenum">
              <a:rPr lang="en-US" smtClean="0"/>
              <a:t>24</a:t>
            </a:fld>
            <a:endParaRPr lang="en-US"/>
          </a:p>
        </p:txBody>
      </p:sp>
    </p:spTree>
    <p:extLst>
      <p:ext uri="{BB962C8B-B14F-4D97-AF65-F5344CB8AC3E}">
        <p14:creationId xmlns:p14="http://schemas.microsoft.com/office/powerpoint/2010/main" val="107139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that you know a little bit about </a:t>
            </a:r>
            <a:r>
              <a:rPr lang="en-US" sz="1200" kern="1200" baseline="0" dirty="0" err="1" smtClean="0">
                <a:solidFill>
                  <a:schemeClr val="tx1"/>
                </a:solidFill>
                <a:effectLst/>
                <a:latin typeface="+mn-lt"/>
                <a:ea typeface="+mn-ea"/>
                <a:cs typeface="+mn-cs"/>
              </a:rPr>
              <a:t>hercules</a:t>
            </a:r>
            <a:r>
              <a:rPr lang="en-US" sz="1200" kern="1200" dirty="0" smtClean="0">
                <a:solidFill>
                  <a:schemeClr val="tx1"/>
                </a:solidFill>
                <a:effectLst/>
                <a:latin typeface="+mn-lt"/>
                <a:ea typeface="+mn-ea"/>
                <a:cs typeface="+mn-cs"/>
              </a:rPr>
              <a:t>, let me start out by giving</a:t>
            </a:r>
            <a:r>
              <a:rPr lang="en-US" sz="1200" kern="1200" baseline="0" dirty="0" smtClean="0">
                <a:solidFill>
                  <a:schemeClr val="tx1"/>
                </a:solidFill>
                <a:effectLst/>
                <a:latin typeface="+mn-lt"/>
                <a:ea typeface="+mn-ea"/>
                <a:cs typeface="+mn-cs"/>
              </a:rPr>
              <a:t> everyone some background about Amazon Future Engineer.</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BA22F-F69F-D241-9581-0DAB35EFE068}" type="slidenum">
              <a:rPr lang="en-US" smtClean="0"/>
              <a:t>2</a:t>
            </a:fld>
            <a:endParaRPr lang="en-US"/>
          </a:p>
        </p:txBody>
      </p:sp>
    </p:spTree>
    <p:extLst>
      <p:ext uri="{BB962C8B-B14F-4D97-AF65-F5344CB8AC3E}">
        <p14:creationId xmlns:p14="http://schemas.microsoft.com/office/powerpoint/2010/main" val="154816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use this link: https://account.gocoderz.com/join-class/kbsylscpbs</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25</a:t>
            </a:fld>
            <a:endParaRPr lang="en-US"/>
          </a:p>
        </p:txBody>
      </p:sp>
    </p:spTree>
    <p:extLst>
      <p:ext uri="{BB962C8B-B14F-4D97-AF65-F5344CB8AC3E}">
        <p14:creationId xmlns:p14="http://schemas.microsoft.com/office/powerpoint/2010/main" val="828127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https://account.gocoderz.com/join-class/kbsylscpbs </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26</a:t>
            </a:fld>
            <a:endParaRPr lang="en-US"/>
          </a:p>
        </p:txBody>
      </p:sp>
    </p:spTree>
    <p:extLst>
      <p:ext uri="{BB962C8B-B14F-4D97-AF65-F5344CB8AC3E}">
        <p14:creationId xmlns:p14="http://schemas.microsoft.com/office/powerpoint/2010/main" val="635568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5715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I</a:t>
            </a:r>
            <a:r>
              <a:rPr lang="en-US" baseline="0" dirty="0" smtClean="0"/>
              <a:t> want you to meet today’s very special guest – Hercules! Hercules is an amazon robot who helps make sure customers get their order as fast as possible and I want you to know some cool facts about him. Please get your chat boxes ready. I am going to introduce a stat to you and I want you to guess the number!!! Who </a:t>
            </a:r>
            <a:r>
              <a:rPr lang="en-US" baseline="0" dirty="0" err="1" smtClean="0"/>
              <a:t>ever’s</a:t>
            </a:r>
            <a:r>
              <a:rPr lang="en-US" baseline="0" dirty="0" smtClean="0"/>
              <a:t> closest wins!</a:t>
            </a:r>
          </a:p>
          <a:p>
            <a:endParaRPr lang="en-US" baseline="0" dirty="0" smtClean="0"/>
          </a:p>
          <a:p>
            <a:r>
              <a:rPr lang="en-US" baseline="0" dirty="0" smtClean="0"/>
              <a:t>Great work everyone!</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29</a:t>
            </a:fld>
            <a:endParaRPr lang="en-US"/>
          </a:p>
        </p:txBody>
      </p:sp>
    </p:spTree>
    <p:extLst>
      <p:ext uri="{BB962C8B-B14F-4D97-AF65-F5344CB8AC3E}">
        <p14:creationId xmlns:p14="http://schemas.microsoft.com/office/powerpoint/2010/main" val="2568197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I</a:t>
            </a:r>
            <a:r>
              <a:rPr lang="en-US" baseline="0" dirty="0" smtClean="0"/>
              <a:t> want you to meet today’s very special guest – Hercules! Hercules is an amazon robot who helps make sure customers get their order as fast as possible and I want you to know some cool facts about him. Please get your chat boxes ready. I am going to introduce a stat to you and I want you to guess the number!!! Who </a:t>
            </a:r>
            <a:r>
              <a:rPr lang="en-US" baseline="0" dirty="0" err="1" smtClean="0"/>
              <a:t>ever’s</a:t>
            </a:r>
            <a:r>
              <a:rPr lang="en-US" baseline="0" dirty="0" smtClean="0"/>
              <a:t> closest wins!</a:t>
            </a:r>
          </a:p>
          <a:p>
            <a:endParaRPr lang="en-US" baseline="0" dirty="0" smtClean="0"/>
          </a:p>
          <a:p>
            <a:r>
              <a:rPr lang="en-US" baseline="0" dirty="0" smtClean="0"/>
              <a:t>Great work everyone!</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30</a:t>
            </a:fld>
            <a:endParaRPr lang="en-US"/>
          </a:p>
        </p:txBody>
      </p:sp>
    </p:spTree>
    <p:extLst>
      <p:ext uri="{BB962C8B-B14F-4D97-AF65-F5344CB8AC3E}">
        <p14:creationId xmlns:p14="http://schemas.microsoft.com/office/powerpoint/2010/main" val="96661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I</a:t>
            </a:r>
            <a:r>
              <a:rPr lang="en-US" baseline="0" dirty="0" smtClean="0"/>
              <a:t> want you to meet today’s very special guest – Hercules! Hercules is an amazon robot who helps make sure customers get their order as fast as possible and I want you to know some cool facts about him. Please get your chat boxes ready. I am going to introduce a stat to you and I want you to guess the number!!! Who </a:t>
            </a:r>
            <a:r>
              <a:rPr lang="en-US" baseline="0" dirty="0" err="1" smtClean="0"/>
              <a:t>ever’s</a:t>
            </a:r>
            <a:r>
              <a:rPr lang="en-US" baseline="0" dirty="0" smtClean="0"/>
              <a:t> closest wins!</a:t>
            </a:r>
          </a:p>
          <a:p>
            <a:endParaRPr lang="en-US" baseline="0" dirty="0" smtClean="0"/>
          </a:p>
          <a:p>
            <a:r>
              <a:rPr lang="en-US" baseline="0" dirty="0" smtClean="0"/>
              <a:t>Great work everyone!</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31</a:t>
            </a:fld>
            <a:endParaRPr lang="en-US"/>
          </a:p>
        </p:txBody>
      </p:sp>
    </p:spTree>
    <p:extLst>
      <p:ext uri="{BB962C8B-B14F-4D97-AF65-F5344CB8AC3E}">
        <p14:creationId xmlns:p14="http://schemas.microsoft.com/office/powerpoint/2010/main" val="2712659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4BA22F-F69F-D241-9581-0DAB35EFE068}" type="slidenum">
              <a:rPr lang="en-US" smtClean="0"/>
              <a:t>32</a:t>
            </a:fld>
            <a:endParaRPr lang="en-US"/>
          </a:p>
        </p:txBody>
      </p:sp>
    </p:spTree>
    <p:extLst>
      <p:ext uri="{BB962C8B-B14F-4D97-AF65-F5344CB8AC3E}">
        <p14:creationId xmlns:p14="http://schemas.microsoft.com/office/powerpoint/2010/main" val="354685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 we begin, I</a:t>
            </a:r>
            <a:r>
              <a:rPr lang="en-US" baseline="0" dirty="0" smtClean="0"/>
              <a:t> want you to meet today’s very special guest – Hercules! Hercules is an amazon robot who helps make sure customers get their order as fast as possible and I want you to know some cool facts about him. Please get your chat boxes ready. I am going to introduce a stat to you and I want you to guess the number!!! Who </a:t>
            </a:r>
            <a:r>
              <a:rPr lang="en-US" baseline="0" dirty="0" err="1" smtClean="0"/>
              <a:t>ever’s</a:t>
            </a:r>
            <a:r>
              <a:rPr lang="en-US" baseline="0" dirty="0" smtClean="0"/>
              <a:t> closest wins!</a:t>
            </a:r>
          </a:p>
          <a:p>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3</a:t>
            </a:fld>
            <a:endParaRPr lang="en-US"/>
          </a:p>
        </p:txBody>
      </p:sp>
    </p:spTree>
    <p:extLst>
      <p:ext uri="{BB962C8B-B14F-4D97-AF65-F5344CB8AC3E}">
        <p14:creationId xmlns:p14="http://schemas.microsoft.com/office/powerpoint/2010/main" val="406477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begin, I do want to do a brief recap of WHY we are all here.</a:t>
            </a:r>
            <a:r>
              <a:rPr lang="en-US" sz="1200" kern="1200" baseline="0" dirty="0">
                <a:solidFill>
                  <a:schemeClr val="tx1"/>
                </a:solidFill>
                <a:effectLst/>
                <a:latin typeface="+mn-lt"/>
                <a:ea typeface="+mn-ea"/>
                <a:cs typeface="+mn-cs"/>
              </a:rPr>
              <a:t> So f</a:t>
            </a:r>
            <a:r>
              <a:rPr lang="en-US" sz="1200" kern="1200" dirty="0">
                <a:solidFill>
                  <a:schemeClr val="tx1"/>
                </a:solidFill>
                <a:effectLst/>
                <a:latin typeface="+mn-lt"/>
                <a:ea typeface="+mn-ea"/>
                <a:cs typeface="+mn-cs"/>
              </a:rPr>
              <a:t>irst off, what is Amazon Future Engineer? AFE is a social impact team at Amazon aimed at increasing access</a:t>
            </a:r>
            <a:r>
              <a:rPr lang="en-US" sz="1200" kern="1200" baseline="0" dirty="0">
                <a:solidFill>
                  <a:schemeClr val="tx1"/>
                </a:solidFill>
                <a:effectLst/>
                <a:latin typeface="+mn-lt"/>
                <a:ea typeface="+mn-ea"/>
                <a:cs typeface="+mn-cs"/>
              </a:rPr>
              <a:t> to computer science education to underserved and underrepresented communities in tech.”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BA22F-F69F-D241-9581-0DAB35EFE068}" type="slidenum">
              <a:rPr lang="en-US" smtClean="0"/>
              <a:t>5</a:t>
            </a:fld>
            <a:endParaRPr lang="en-US"/>
          </a:p>
        </p:txBody>
      </p:sp>
    </p:spTree>
    <p:extLst>
      <p:ext uri="{BB962C8B-B14F-4D97-AF65-F5344CB8AC3E}">
        <p14:creationId xmlns:p14="http://schemas.microsoft.com/office/powerpoint/2010/main" val="1698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all know, </a:t>
            </a:r>
            <a:r>
              <a:rPr lang="en-US" baseline="0" dirty="0"/>
              <a:t>access to computing careers is not equitable across all demographics and communities. Even despite big pushes in top tech companies to diversify their work force, we haven’t seen major change happen in the past 5 years.”</a:t>
            </a:r>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6</a:t>
            </a:fld>
            <a:endParaRPr lang="en-US"/>
          </a:p>
        </p:txBody>
      </p:sp>
    </p:spTree>
    <p:extLst>
      <p:ext uri="{BB962C8B-B14F-4D97-AF65-F5344CB8AC3E}">
        <p14:creationId xmlns:p14="http://schemas.microsoft.com/office/powerpoint/2010/main" val="875255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this problem spans both race and gender where we see that women are also chronically underrepresented in tech careers.”</a:t>
            </a:r>
            <a:endParaRPr lang="en-US" dirty="0"/>
          </a:p>
        </p:txBody>
      </p:sp>
      <p:sp>
        <p:nvSpPr>
          <p:cNvPr id="4" name="Slide Number Placeholder 3"/>
          <p:cNvSpPr>
            <a:spLocks noGrp="1"/>
          </p:cNvSpPr>
          <p:nvPr>
            <p:ph type="sldNum" sz="quarter" idx="5"/>
          </p:nvPr>
        </p:nvSpPr>
        <p:spPr/>
        <p:txBody>
          <a:bodyPr/>
          <a:lstStyle/>
          <a:p>
            <a:fld id="{C34BA22F-F69F-D241-9581-0DAB35EFE068}" type="slidenum">
              <a:rPr lang="en-US" smtClean="0"/>
              <a:t>7</a:t>
            </a:fld>
            <a:endParaRPr lang="en-US"/>
          </a:p>
        </p:txBody>
      </p:sp>
    </p:spTree>
    <p:extLst>
      <p:ext uri="{BB962C8B-B14F-4D97-AF65-F5344CB8AC3E}">
        <p14:creationId xmlns:p14="http://schemas.microsoft.com/office/powerpoint/2010/main" val="248542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8</a:t>
            </a:fld>
            <a:endParaRPr lang="en-US"/>
          </a:p>
        </p:txBody>
      </p:sp>
    </p:spTree>
    <p:extLst>
      <p:ext uri="{BB962C8B-B14F-4D97-AF65-F5344CB8AC3E}">
        <p14:creationId xmlns:p14="http://schemas.microsoft.com/office/powerpoint/2010/main" val="172200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4BA22F-F69F-D241-9581-0DAB35EFE068}" type="slidenum">
              <a:rPr lang="en-US" smtClean="0"/>
              <a:t>9</a:t>
            </a:fld>
            <a:endParaRPr lang="en-US"/>
          </a:p>
        </p:txBody>
      </p:sp>
    </p:spTree>
    <p:extLst>
      <p:ext uri="{BB962C8B-B14F-4D97-AF65-F5344CB8AC3E}">
        <p14:creationId xmlns:p14="http://schemas.microsoft.com/office/powerpoint/2010/main" val="289710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B3B40-4B87-49B6-9A83-B7831388B690}" type="slidenum">
              <a:rPr lang="en-US" smtClean="0"/>
              <a:t>11</a:t>
            </a:fld>
            <a:endParaRPr lang="en-US"/>
          </a:p>
        </p:txBody>
      </p:sp>
    </p:spTree>
    <p:extLst>
      <p:ext uri="{BB962C8B-B14F-4D97-AF65-F5344CB8AC3E}">
        <p14:creationId xmlns:p14="http://schemas.microsoft.com/office/powerpoint/2010/main" val="935659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3992-FF4E-AB45-83DF-A747C0747DB6}"/>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E9233B5E-9E6C-B749-B9CF-F3D653BC0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65E66F46-25BD-544A-A24A-E261F6BD6361}"/>
              </a:ext>
            </a:extLst>
          </p:cNvPr>
          <p:cNvSpPr>
            <a:spLocks noGrp="1"/>
          </p:cNvSpPr>
          <p:nvPr>
            <p:ph type="dt" sz="half" idx="10"/>
          </p:nvPr>
        </p:nvSpPr>
        <p:spPr/>
        <p:txBody>
          <a:bodyPr/>
          <a:lstStyle/>
          <a:p>
            <a:fld id="{BB939E05-CC15-204C-B445-EAE8BEB2C69A}" type="datetimeFigureOut">
              <a:rPr lang="en-US" smtClean="0"/>
              <a:t>2/8/2021</a:t>
            </a:fld>
            <a:endParaRPr lang="en-US" dirty="0"/>
          </a:p>
        </p:txBody>
      </p:sp>
      <p:sp>
        <p:nvSpPr>
          <p:cNvPr id="5" name="Footer Placeholder 4">
            <a:extLst>
              <a:ext uri="{FF2B5EF4-FFF2-40B4-BE49-F238E27FC236}">
                <a16:creationId xmlns:a16="http://schemas.microsoft.com/office/drawing/2014/main" id="{FBA59C08-2F91-E94B-BF07-0387D56B4A6C}"/>
              </a:ext>
            </a:extLst>
          </p:cNvPr>
          <p:cNvSpPr>
            <a:spLocks noGrp="1"/>
          </p:cNvSpPr>
          <p:nvPr>
            <p:ph type="ftr" sz="quarter" idx="11"/>
          </p:nvPr>
        </p:nvSpPr>
        <p:spPr/>
        <p:txBody>
          <a:bodyPr/>
          <a:lstStyle>
            <a:lvl1pPr>
              <a:defRPr>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561EE4FE-5DA1-C942-83E6-0EBCD4F9E734}"/>
              </a:ext>
            </a:extLst>
          </p:cNvPr>
          <p:cNvSpPr>
            <a:spLocks noGrp="1"/>
          </p:cNvSpPr>
          <p:nvPr>
            <p:ph type="sldNum" sz="quarter" idx="12"/>
          </p:nvPr>
        </p:nvSpPr>
        <p:spPr/>
        <p:txBody>
          <a:bodyPr/>
          <a:lstStyle>
            <a:lvl1pPr>
              <a:defRPr>
                <a:latin typeface="Amazon Ember" panose="020B0603020204020204" pitchFamily="34" charset="0"/>
                <a:ea typeface="Amazon Ember" panose="020B0603020204020204" pitchFamily="34" charset="0"/>
                <a:cs typeface="Amazon Ember" panose="020B0603020204020204" pitchFamily="34" charset="0"/>
              </a:defRPr>
            </a:lvl1pPr>
          </a:lstStyle>
          <a:p>
            <a:fld id="{7D1F9258-1A86-1646-B0A7-7DD5CF05500E}" type="slidenum">
              <a:rPr lang="en-US" smtClean="0"/>
              <a:pPr/>
              <a:t>‹#›</a:t>
            </a:fld>
            <a:endParaRPr lang="en-US" dirty="0"/>
          </a:p>
        </p:txBody>
      </p:sp>
    </p:spTree>
    <p:extLst>
      <p:ext uri="{BB962C8B-B14F-4D97-AF65-F5344CB8AC3E}">
        <p14:creationId xmlns:p14="http://schemas.microsoft.com/office/powerpoint/2010/main" val="105740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777D-4CCF-8543-9324-618B98DFBF16}"/>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A682F782-F127-B847-9656-A5BA94BF3E3B}"/>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4AC92FD3-EA32-F541-833C-EFF4840B161A}"/>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5" name="Footer Placeholder 4">
            <a:extLst>
              <a:ext uri="{FF2B5EF4-FFF2-40B4-BE49-F238E27FC236}">
                <a16:creationId xmlns:a16="http://schemas.microsoft.com/office/drawing/2014/main" id="{7BD2FC90-EA20-8442-BB84-4D8A0B377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3B8BA-8FEA-F74C-B199-4CDEBE465445}"/>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284464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D9E28-DDB3-8045-9390-F2D7EC5EFCFC}"/>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833A44C4-9C92-6848-817D-27984F15AFF3}"/>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DF47F3E2-3273-4D4C-8136-3109C6F6B934}"/>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5" name="Footer Placeholder 4">
            <a:extLst>
              <a:ext uri="{FF2B5EF4-FFF2-40B4-BE49-F238E27FC236}">
                <a16:creationId xmlns:a16="http://schemas.microsoft.com/office/drawing/2014/main" id="{DD556E16-9B75-BA4F-9D7F-1A5B2D9CE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1E18E-720A-D342-82D3-71E79350D691}"/>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73172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8458B"/>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257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307C-D03D-E045-B48B-0EB5B68E64EB}"/>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76BEE600-0354-B54C-8DDF-E36F8DD52854}"/>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A233A987-D7D9-E640-B099-B41EAB111B7E}"/>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5" name="Footer Placeholder 4">
            <a:extLst>
              <a:ext uri="{FF2B5EF4-FFF2-40B4-BE49-F238E27FC236}">
                <a16:creationId xmlns:a16="http://schemas.microsoft.com/office/drawing/2014/main" id="{B77CA943-D674-154A-8DB8-20873F422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9F674-8DB5-6143-A730-2FF2B1846158}"/>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135488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DFF-ACAC-9843-B458-BE6404B85181}"/>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4CECAEDB-6297-304F-8027-2A03E8334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7D023D09-65B3-7B45-8DFA-9CE552CF2553}"/>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5" name="Footer Placeholder 4">
            <a:extLst>
              <a:ext uri="{FF2B5EF4-FFF2-40B4-BE49-F238E27FC236}">
                <a16:creationId xmlns:a16="http://schemas.microsoft.com/office/drawing/2014/main" id="{7F425418-368A-5F4C-B395-2662380A3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A67AD-9E4A-3342-BAC8-B48DFF3ED6DA}"/>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403909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4020-C0E1-FF4E-95C8-99E2B45BEFF9}"/>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469DAA21-10C8-8F4B-BB35-FF64ACB449E6}"/>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C9DBA89B-AB24-B142-900C-62B5B9CD7637}"/>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DB96C37D-E8F5-2644-825C-46258EC9BCBD}"/>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6" name="Footer Placeholder 5">
            <a:extLst>
              <a:ext uri="{FF2B5EF4-FFF2-40B4-BE49-F238E27FC236}">
                <a16:creationId xmlns:a16="http://schemas.microsoft.com/office/drawing/2014/main" id="{999E7EDE-841E-B34E-967C-7447140FB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89CFA-2B1C-2D49-BD93-F7D5A0039073}"/>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403446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5C92-587C-B842-882A-7E9999227780}"/>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EDA73C21-B69D-EB41-A392-4E22A7354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7561397C-D793-9045-BF31-A8637D78B978}"/>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2FEBA091-D6C6-5449-B235-987F19FB5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7F4C55A8-0B2E-7148-859A-D8B76F8D7489}"/>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AEEA6BB1-70EB-5047-AD00-4DFB3DE8B6CF}"/>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8" name="Footer Placeholder 7">
            <a:extLst>
              <a:ext uri="{FF2B5EF4-FFF2-40B4-BE49-F238E27FC236}">
                <a16:creationId xmlns:a16="http://schemas.microsoft.com/office/drawing/2014/main" id="{867EF738-8F07-F448-9AD0-4FECAC6CAE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301B1F-2F3C-D94A-AE87-03C50DF28B71}"/>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2195297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56F0-CD86-FD43-B3E1-2FF07B03FD66}"/>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E4C03D13-7D7B-874F-8C4C-2EEC3A3BDC33}"/>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4" name="Footer Placeholder 3">
            <a:extLst>
              <a:ext uri="{FF2B5EF4-FFF2-40B4-BE49-F238E27FC236}">
                <a16:creationId xmlns:a16="http://schemas.microsoft.com/office/drawing/2014/main" id="{BDCD69E8-4A5A-F04F-B1A9-EAE10E175C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E4271A-E271-514A-95DD-DE4A6F39A5CA}"/>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1693866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E4EFF-CAAB-B642-B225-22559FDC8415}"/>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3" name="Footer Placeholder 2">
            <a:extLst>
              <a:ext uri="{FF2B5EF4-FFF2-40B4-BE49-F238E27FC236}">
                <a16:creationId xmlns:a16="http://schemas.microsoft.com/office/drawing/2014/main" id="{6DF1C211-3B5F-5E43-9B65-FF202ADF0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03BFB3-F2F4-0049-ACF1-A857A5E2B15B}"/>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122133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B98B-B8D1-A54A-884B-1001D6BA2EE7}"/>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899556BA-E0F1-6249-9798-23F960DDC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5F0EA488-37C8-3743-B18F-D8BFA4AEB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326F9C96-ACC2-9249-8808-CDC35E790405}"/>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6" name="Footer Placeholder 5">
            <a:extLst>
              <a:ext uri="{FF2B5EF4-FFF2-40B4-BE49-F238E27FC236}">
                <a16:creationId xmlns:a16="http://schemas.microsoft.com/office/drawing/2014/main" id="{139C3AEE-B618-694B-8F62-D272BBE41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FE41-F228-694B-877F-D32E812B4667}"/>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9027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05CC-F663-2E49-ACDC-FA24B8056B2E}"/>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821ADAB4-6919-E54F-B017-F5AD201CC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68083A38-ADAD-7344-B505-4B388A966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0CC786EC-51F9-3C49-A72C-44B48E6A1ABE}"/>
              </a:ext>
            </a:extLst>
          </p:cNvPr>
          <p:cNvSpPr>
            <a:spLocks noGrp="1"/>
          </p:cNvSpPr>
          <p:nvPr>
            <p:ph type="dt" sz="half" idx="10"/>
          </p:nvPr>
        </p:nvSpPr>
        <p:spPr/>
        <p:txBody>
          <a:bodyPr/>
          <a:lstStyle/>
          <a:p>
            <a:fld id="{BB939E05-CC15-204C-B445-EAE8BEB2C69A}" type="datetimeFigureOut">
              <a:rPr lang="en-US" smtClean="0"/>
              <a:t>2/8/2021</a:t>
            </a:fld>
            <a:endParaRPr lang="en-US"/>
          </a:p>
        </p:txBody>
      </p:sp>
      <p:sp>
        <p:nvSpPr>
          <p:cNvPr id="6" name="Footer Placeholder 5">
            <a:extLst>
              <a:ext uri="{FF2B5EF4-FFF2-40B4-BE49-F238E27FC236}">
                <a16:creationId xmlns:a16="http://schemas.microsoft.com/office/drawing/2014/main" id="{463DDA85-FABB-574E-8BE7-17228B1F1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31764-1A57-EA4B-BF66-8EED9ADDE9AE}"/>
              </a:ext>
            </a:extLst>
          </p:cNvPr>
          <p:cNvSpPr>
            <a:spLocks noGrp="1"/>
          </p:cNvSpPr>
          <p:nvPr>
            <p:ph type="sldNum" sz="quarter" idx="12"/>
          </p:nvPr>
        </p:nvSpPr>
        <p:spPr/>
        <p:txBody>
          <a:bodyPr/>
          <a:lstStyle/>
          <a:p>
            <a:fld id="{7D1F9258-1A86-1646-B0A7-7DD5CF05500E}" type="slidenum">
              <a:rPr lang="en-US" smtClean="0"/>
              <a:t>‹#›</a:t>
            </a:fld>
            <a:endParaRPr lang="en-US"/>
          </a:p>
        </p:txBody>
      </p:sp>
    </p:spTree>
    <p:extLst>
      <p:ext uri="{BB962C8B-B14F-4D97-AF65-F5344CB8AC3E}">
        <p14:creationId xmlns:p14="http://schemas.microsoft.com/office/powerpoint/2010/main" val="221286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A6192-BB0F-ED48-A587-894FE17FC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CB2D2EE4-7392-EA47-80E2-C8BDA2C05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5A12CD-8DC7-C841-8744-2CEAD7835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39E05-CC15-204C-B445-EAE8BEB2C69A}" type="datetimeFigureOut">
              <a:rPr lang="en-US" smtClean="0"/>
              <a:t>2/8/2021</a:t>
            </a:fld>
            <a:endParaRPr lang="en-US"/>
          </a:p>
        </p:txBody>
      </p:sp>
      <p:sp>
        <p:nvSpPr>
          <p:cNvPr id="5" name="Footer Placeholder 4">
            <a:extLst>
              <a:ext uri="{FF2B5EF4-FFF2-40B4-BE49-F238E27FC236}">
                <a16:creationId xmlns:a16="http://schemas.microsoft.com/office/drawing/2014/main" id="{A1D6DF31-3CB8-334A-A718-75A763181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AMAZON CONFIDENTIAL</a:t>
            </a:r>
          </a:p>
        </p:txBody>
      </p:sp>
      <p:sp>
        <p:nvSpPr>
          <p:cNvPr id="6" name="Slide Number Placeholder 5">
            <a:extLst>
              <a:ext uri="{FF2B5EF4-FFF2-40B4-BE49-F238E27FC236}">
                <a16:creationId xmlns:a16="http://schemas.microsoft.com/office/drawing/2014/main" id="{8BD02A58-88AA-8646-8417-7BC09B024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F9258-1A86-1646-B0A7-7DD5CF05500E}" type="slidenum">
              <a:rPr lang="en-US" smtClean="0"/>
              <a:t>‹#›</a:t>
            </a:fld>
            <a:endParaRPr lang="en-US"/>
          </a:p>
        </p:txBody>
      </p:sp>
    </p:spTree>
    <p:extLst>
      <p:ext uri="{BB962C8B-B14F-4D97-AF65-F5344CB8AC3E}">
        <p14:creationId xmlns:p14="http://schemas.microsoft.com/office/powerpoint/2010/main" val="3226495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https://www.youtube.com/embed/5LbiFcAXfm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2.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2.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image" Target="../media/image18.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7.png"/><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0.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936" y="-2901877"/>
            <a:ext cx="6870464" cy="9759877"/>
          </a:xfrm>
          <a:prstGeom prst="rect">
            <a:avLst/>
          </a:prstGeom>
        </p:spPr>
      </p:pic>
      <p:pic>
        <p:nvPicPr>
          <p:cNvPr id="8" name="Picture 7">
            <a:extLst>
              <a:ext uri="{FF2B5EF4-FFF2-40B4-BE49-F238E27FC236}">
                <a16:creationId xmlns:a16="http://schemas.microsoft.com/office/drawing/2014/main" id="{310050E4-8C17-0047-A618-9C4D7C9939F1}"/>
              </a:ext>
            </a:extLst>
          </p:cNvPr>
          <p:cNvPicPr>
            <a:picLocks noChangeAspect="1"/>
          </p:cNvPicPr>
          <p:nvPr/>
        </p:nvPicPr>
        <p:blipFill>
          <a:blip r:embed="rId4"/>
          <a:stretch>
            <a:fillRect/>
          </a:stretch>
        </p:blipFill>
        <p:spPr>
          <a:xfrm>
            <a:off x="3627210" y="654450"/>
            <a:ext cx="779990" cy="736600"/>
          </a:xfrm>
          <a:prstGeom prst="rect">
            <a:avLst/>
          </a:prstGeom>
        </p:spPr>
      </p:pic>
      <p:pic>
        <p:nvPicPr>
          <p:cNvPr id="10" name="Picture 9">
            <a:extLst>
              <a:ext uri="{FF2B5EF4-FFF2-40B4-BE49-F238E27FC236}">
                <a16:creationId xmlns:a16="http://schemas.microsoft.com/office/drawing/2014/main" id="{25A2D155-94AC-3641-9E01-EEC6540AA8B3}"/>
              </a:ext>
            </a:extLst>
          </p:cNvPr>
          <p:cNvPicPr>
            <a:picLocks noChangeAspect="1"/>
          </p:cNvPicPr>
          <p:nvPr/>
        </p:nvPicPr>
        <p:blipFill>
          <a:blip r:embed="rId5"/>
          <a:stretch>
            <a:fillRect/>
          </a:stretch>
        </p:blipFill>
        <p:spPr>
          <a:xfrm>
            <a:off x="472374" y="4193926"/>
            <a:ext cx="870213" cy="854529"/>
          </a:xfrm>
          <a:prstGeom prst="rect">
            <a:avLst/>
          </a:prstGeom>
        </p:spPr>
      </p:pic>
      <p:pic>
        <p:nvPicPr>
          <p:cNvPr id="12" name="Picture 11">
            <a:extLst>
              <a:ext uri="{FF2B5EF4-FFF2-40B4-BE49-F238E27FC236}">
                <a16:creationId xmlns:a16="http://schemas.microsoft.com/office/drawing/2014/main" id="{78299471-B847-0E46-80B0-130EE390278C}"/>
              </a:ext>
            </a:extLst>
          </p:cNvPr>
          <p:cNvPicPr>
            <a:picLocks noChangeAspect="1"/>
          </p:cNvPicPr>
          <p:nvPr/>
        </p:nvPicPr>
        <p:blipFill>
          <a:blip r:embed="rId6"/>
          <a:stretch>
            <a:fillRect/>
          </a:stretch>
        </p:blipFill>
        <p:spPr>
          <a:xfrm>
            <a:off x="907480" y="-10775"/>
            <a:ext cx="999134" cy="800100"/>
          </a:xfrm>
          <a:prstGeom prst="rect">
            <a:avLst/>
          </a:prstGeom>
        </p:spPr>
      </p:pic>
      <p:pic>
        <p:nvPicPr>
          <p:cNvPr id="14" name="Picture 13">
            <a:extLst>
              <a:ext uri="{FF2B5EF4-FFF2-40B4-BE49-F238E27FC236}">
                <a16:creationId xmlns:a16="http://schemas.microsoft.com/office/drawing/2014/main" id="{B9C43DFB-DC63-1E49-893A-5C8086E23C91}"/>
              </a:ext>
            </a:extLst>
          </p:cNvPr>
          <p:cNvPicPr>
            <a:picLocks noChangeAspect="1"/>
          </p:cNvPicPr>
          <p:nvPr/>
        </p:nvPicPr>
        <p:blipFill>
          <a:blip r:embed="rId7"/>
          <a:stretch>
            <a:fillRect/>
          </a:stretch>
        </p:blipFill>
        <p:spPr>
          <a:xfrm>
            <a:off x="5778060" y="1675934"/>
            <a:ext cx="715424" cy="685800"/>
          </a:xfrm>
          <a:prstGeom prst="rect">
            <a:avLst/>
          </a:prstGeom>
        </p:spPr>
      </p:pic>
      <p:pic>
        <p:nvPicPr>
          <p:cNvPr id="18" name="Picture 17">
            <a:extLst>
              <a:ext uri="{FF2B5EF4-FFF2-40B4-BE49-F238E27FC236}">
                <a16:creationId xmlns:a16="http://schemas.microsoft.com/office/drawing/2014/main" id="{0E3805F0-AE52-614A-910D-FD9EFFCE16B7}"/>
              </a:ext>
            </a:extLst>
          </p:cNvPr>
          <p:cNvPicPr>
            <a:picLocks noChangeAspect="1"/>
          </p:cNvPicPr>
          <p:nvPr/>
        </p:nvPicPr>
        <p:blipFill>
          <a:blip r:embed="rId8"/>
          <a:stretch>
            <a:fillRect/>
          </a:stretch>
        </p:blipFill>
        <p:spPr>
          <a:xfrm>
            <a:off x="313681" y="5864928"/>
            <a:ext cx="531643" cy="698500"/>
          </a:xfrm>
          <a:prstGeom prst="rect">
            <a:avLst/>
          </a:prstGeom>
        </p:spPr>
      </p:pic>
      <p:pic>
        <p:nvPicPr>
          <p:cNvPr id="20" name="Picture 19">
            <a:extLst>
              <a:ext uri="{FF2B5EF4-FFF2-40B4-BE49-F238E27FC236}">
                <a16:creationId xmlns:a16="http://schemas.microsoft.com/office/drawing/2014/main" id="{799CC2D8-E980-DE4B-AE99-0A0151214577}"/>
              </a:ext>
            </a:extLst>
          </p:cNvPr>
          <p:cNvPicPr>
            <a:picLocks noChangeAspect="1"/>
          </p:cNvPicPr>
          <p:nvPr/>
        </p:nvPicPr>
        <p:blipFill>
          <a:blip r:embed="rId9"/>
          <a:stretch>
            <a:fillRect/>
          </a:stretch>
        </p:blipFill>
        <p:spPr>
          <a:xfrm>
            <a:off x="9421888" y="383866"/>
            <a:ext cx="883487" cy="541169"/>
          </a:xfrm>
          <a:prstGeom prst="rect">
            <a:avLst/>
          </a:prstGeom>
        </p:spPr>
      </p:pic>
      <p:pic>
        <p:nvPicPr>
          <p:cNvPr id="24" name="Picture 23">
            <a:extLst>
              <a:ext uri="{FF2B5EF4-FFF2-40B4-BE49-F238E27FC236}">
                <a16:creationId xmlns:a16="http://schemas.microsoft.com/office/drawing/2014/main" id="{CC2EBB42-770D-A944-A903-BE0F73355EE7}"/>
              </a:ext>
            </a:extLst>
          </p:cNvPr>
          <p:cNvPicPr>
            <a:picLocks noChangeAspect="1"/>
          </p:cNvPicPr>
          <p:nvPr/>
        </p:nvPicPr>
        <p:blipFill>
          <a:blip r:embed="rId10"/>
          <a:stretch>
            <a:fillRect/>
          </a:stretch>
        </p:blipFill>
        <p:spPr>
          <a:xfrm>
            <a:off x="294690" y="1883625"/>
            <a:ext cx="748753" cy="659494"/>
          </a:xfrm>
          <a:prstGeom prst="rect">
            <a:avLst/>
          </a:prstGeom>
        </p:spPr>
      </p:pic>
      <p:pic>
        <p:nvPicPr>
          <p:cNvPr id="26" name="Picture 25">
            <a:extLst>
              <a:ext uri="{FF2B5EF4-FFF2-40B4-BE49-F238E27FC236}">
                <a16:creationId xmlns:a16="http://schemas.microsoft.com/office/drawing/2014/main" id="{7A033D14-D822-FE48-8AF0-19EA34BC337C}"/>
              </a:ext>
            </a:extLst>
          </p:cNvPr>
          <p:cNvPicPr>
            <a:picLocks noChangeAspect="1"/>
          </p:cNvPicPr>
          <p:nvPr/>
        </p:nvPicPr>
        <p:blipFill>
          <a:blip r:embed="rId11"/>
          <a:stretch>
            <a:fillRect/>
          </a:stretch>
        </p:blipFill>
        <p:spPr>
          <a:xfrm>
            <a:off x="2701218" y="5761513"/>
            <a:ext cx="622198" cy="905330"/>
          </a:xfrm>
          <a:prstGeom prst="rect">
            <a:avLst/>
          </a:prstGeom>
        </p:spPr>
      </p:pic>
      <p:pic>
        <p:nvPicPr>
          <p:cNvPr id="32" name="Picture 31">
            <a:extLst>
              <a:ext uri="{FF2B5EF4-FFF2-40B4-BE49-F238E27FC236}">
                <a16:creationId xmlns:a16="http://schemas.microsoft.com/office/drawing/2014/main" id="{984F96EB-63FE-844B-B263-8CCA6A8FE484}"/>
              </a:ext>
            </a:extLst>
          </p:cNvPr>
          <p:cNvPicPr>
            <a:picLocks noChangeAspect="1"/>
          </p:cNvPicPr>
          <p:nvPr/>
        </p:nvPicPr>
        <p:blipFill>
          <a:blip r:embed="rId12"/>
          <a:stretch>
            <a:fillRect/>
          </a:stretch>
        </p:blipFill>
        <p:spPr>
          <a:xfrm>
            <a:off x="6328631" y="-15142"/>
            <a:ext cx="792317" cy="764363"/>
          </a:xfrm>
          <a:prstGeom prst="rect">
            <a:avLst/>
          </a:prstGeom>
        </p:spPr>
      </p:pic>
      <p:pic>
        <p:nvPicPr>
          <p:cNvPr id="34" name="Picture 33">
            <a:extLst>
              <a:ext uri="{FF2B5EF4-FFF2-40B4-BE49-F238E27FC236}">
                <a16:creationId xmlns:a16="http://schemas.microsoft.com/office/drawing/2014/main" id="{6877BA91-1710-194B-AE27-CD99E73002FC}"/>
              </a:ext>
            </a:extLst>
          </p:cNvPr>
          <p:cNvPicPr>
            <a:picLocks noChangeAspect="1"/>
          </p:cNvPicPr>
          <p:nvPr/>
        </p:nvPicPr>
        <p:blipFill>
          <a:blip r:embed="rId13"/>
          <a:stretch>
            <a:fillRect/>
          </a:stretch>
        </p:blipFill>
        <p:spPr>
          <a:xfrm>
            <a:off x="5016033" y="5331982"/>
            <a:ext cx="762027" cy="757085"/>
          </a:xfrm>
          <a:prstGeom prst="rect">
            <a:avLst/>
          </a:prstGeom>
        </p:spPr>
      </p:pic>
      <p:pic>
        <p:nvPicPr>
          <p:cNvPr id="36" name="Picture 35">
            <a:extLst>
              <a:ext uri="{FF2B5EF4-FFF2-40B4-BE49-F238E27FC236}">
                <a16:creationId xmlns:a16="http://schemas.microsoft.com/office/drawing/2014/main" id="{3A014096-6780-ED43-A759-0444A881FFF5}"/>
              </a:ext>
            </a:extLst>
          </p:cNvPr>
          <p:cNvPicPr>
            <a:picLocks noChangeAspect="1"/>
          </p:cNvPicPr>
          <p:nvPr/>
        </p:nvPicPr>
        <p:blipFill>
          <a:blip r:embed="rId14"/>
          <a:stretch>
            <a:fillRect/>
          </a:stretch>
        </p:blipFill>
        <p:spPr>
          <a:xfrm>
            <a:off x="10740382" y="4253897"/>
            <a:ext cx="893091" cy="843410"/>
          </a:xfrm>
          <a:prstGeom prst="rect">
            <a:avLst/>
          </a:prstGeom>
        </p:spPr>
      </p:pic>
      <p:pic>
        <p:nvPicPr>
          <p:cNvPr id="38" name="Picture 37">
            <a:extLst>
              <a:ext uri="{FF2B5EF4-FFF2-40B4-BE49-F238E27FC236}">
                <a16:creationId xmlns:a16="http://schemas.microsoft.com/office/drawing/2014/main" id="{DAA8CE7F-F2D7-B34E-8BEC-E94C1563E88A}"/>
              </a:ext>
            </a:extLst>
          </p:cNvPr>
          <p:cNvPicPr>
            <a:picLocks noChangeAspect="1"/>
          </p:cNvPicPr>
          <p:nvPr/>
        </p:nvPicPr>
        <p:blipFill rotWithShape="1">
          <a:blip r:embed="rId15"/>
          <a:srcRect r="29648"/>
          <a:stretch/>
        </p:blipFill>
        <p:spPr>
          <a:xfrm>
            <a:off x="11413087" y="789325"/>
            <a:ext cx="778913" cy="886609"/>
          </a:xfrm>
          <a:prstGeom prst="rect">
            <a:avLst/>
          </a:prstGeom>
        </p:spPr>
      </p:pic>
      <p:pic>
        <p:nvPicPr>
          <p:cNvPr id="45" name="Picture 44">
            <a:extLst>
              <a:ext uri="{FF2B5EF4-FFF2-40B4-BE49-F238E27FC236}">
                <a16:creationId xmlns:a16="http://schemas.microsoft.com/office/drawing/2014/main" id="{7CA96D2C-1CE7-3E41-95F9-20E51F3F9A3C}"/>
              </a:ext>
            </a:extLst>
          </p:cNvPr>
          <p:cNvPicPr>
            <a:picLocks noChangeAspect="1"/>
          </p:cNvPicPr>
          <p:nvPr/>
        </p:nvPicPr>
        <p:blipFill rotWithShape="1">
          <a:blip r:embed="rId16"/>
          <a:srcRect r="61453"/>
          <a:stretch/>
        </p:blipFill>
        <p:spPr>
          <a:xfrm>
            <a:off x="9878888" y="5480817"/>
            <a:ext cx="1883498" cy="1313328"/>
          </a:xfrm>
          <a:prstGeom prst="rect">
            <a:avLst/>
          </a:prstGeom>
        </p:spPr>
      </p:pic>
      <p:pic>
        <p:nvPicPr>
          <p:cNvPr id="3" name="Picture 2"/>
          <p:cNvPicPr>
            <a:picLocks noChangeAspect="1"/>
          </p:cNvPicPr>
          <p:nvPr/>
        </p:nvPicPr>
        <p:blipFill>
          <a:blip r:embed="rId17"/>
          <a:stretch>
            <a:fillRect/>
          </a:stretch>
        </p:blipFill>
        <p:spPr>
          <a:xfrm>
            <a:off x="10833574" y="2213372"/>
            <a:ext cx="999831" cy="798645"/>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9474" y="1391050"/>
            <a:ext cx="4622692" cy="3657405"/>
          </a:xfrm>
          <a:prstGeom prst="rect">
            <a:avLst/>
          </a:prstGeom>
        </p:spPr>
      </p:pic>
    </p:spTree>
    <p:extLst>
      <p:ext uri="{BB962C8B-B14F-4D97-AF65-F5344CB8AC3E}">
        <p14:creationId xmlns:p14="http://schemas.microsoft.com/office/powerpoint/2010/main" val="1689512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7" y="229201"/>
            <a:ext cx="11553567" cy="1325563"/>
          </a:xfrm>
        </p:spPr>
        <p:txBody>
          <a:bodyPr>
            <a:noAutofit/>
          </a:bodyPr>
          <a:lstStyle/>
          <a:p>
            <a:r>
              <a:rPr lang="en-US" dirty="0" smtClean="0"/>
              <a:t>1) Free CS Courses and Teacher Training</a:t>
            </a:r>
            <a:endParaRPr lang="en-US" dirty="0"/>
          </a:p>
        </p:txBody>
      </p:sp>
      <p:sp>
        <p:nvSpPr>
          <p:cNvPr id="3" name="Content Placeholder 2"/>
          <p:cNvSpPr>
            <a:spLocks noGrp="1"/>
          </p:cNvSpPr>
          <p:nvPr>
            <p:ph idx="1"/>
          </p:nvPr>
        </p:nvSpPr>
        <p:spPr>
          <a:xfrm>
            <a:off x="1110048" y="4018775"/>
            <a:ext cx="5377249" cy="2840639"/>
          </a:xfrm>
        </p:spPr>
        <p:txBody>
          <a:bodyPr/>
          <a:lstStyle/>
          <a:p>
            <a:pPr marL="0" indent="0">
              <a:buNone/>
            </a:pPr>
            <a:r>
              <a:rPr lang="en-US" b="1" dirty="0" smtClean="0"/>
              <a:t>Code.org Courses:</a:t>
            </a:r>
          </a:p>
          <a:p>
            <a:r>
              <a:rPr lang="en-US" dirty="0" smtClean="0"/>
              <a:t>Intro to CS </a:t>
            </a:r>
          </a:p>
          <a:p>
            <a:r>
              <a:rPr lang="en-US" dirty="0" smtClean="0"/>
              <a:t>AP CS Principles</a:t>
            </a:r>
          </a:p>
          <a:p>
            <a:r>
              <a:rPr lang="en-US" dirty="0" smtClean="0"/>
              <a:t>AP CS A</a:t>
            </a:r>
            <a:endParaRPr lang="en-US" dirty="0"/>
          </a:p>
        </p:txBody>
      </p:sp>
      <p:sp>
        <p:nvSpPr>
          <p:cNvPr id="4" name="Content Placeholder 2"/>
          <p:cNvSpPr txBox="1">
            <a:spLocks/>
          </p:cNvSpPr>
          <p:nvPr/>
        </p:nvSpPr>
        <p:spPr>
          <a:xfrm>
            <a:off x="6814751" y="4018775"/>
            <a:ext cx="5377249" cy="2840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smtClean="0"/>
              <a:t>Edhesive</a:t>
            </a:r>
            <a:r>
              <a:rPr lang="en-US" b="1" dirty="0" smtClean="0"/>
              <a:t> Courses:</a:t>
            </a:r>
          </a:p>
          <a:p>
            <a:r>
              <a:rPr lang="en-US" dirty="0" smtClean="0"/>
              <a:t>Intro to CS (+</a:t>
            </a:r>
            <a:r>
              <a:rPr lang="en-US" dirty="0" err="1" smtClean="0"/>
              <a:t>EarSketch</a:t>
            </a:r>
            <a:r>
              <a:rPr lang="en-US" dirty="0" smtClean="0"/>
              <a:t>)</a:t>
            </a:r>
          </a:p>
          <a:p>
            <a:r>
              <a:rPr lang="en-US" dirty="0" smtClean="0"/>
              <a:t>AP CS Principles</a:t>
            </a:r>
          </a:p>
          <a:p>
            <a:r>
              <a:rPr lang="en-US" dirty="0" smtClean="0"/>
              <a:t>AP CS A</a:t>
            </a:r>
            <a:endParaRPr lang="en-US" dirty="0"/>
          </a:p>
        </p:txBody>
      </p:sp>
      <p:pic>
        <p:nvPicPr>
          <p:cNvPr id="2050" name="Picture 2" descr="Image result for code.r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466" y="1408670"/>
            <a:ext cx="2242890" cy="24797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dhes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558" y="1554764"/>
            <a:ext cx="2080998" cy="208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9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0472592A-6689-9643-A0D5-D7128CAD4BBC}"/>
              </a:ext>
            </a:extLst>
          </p:cNvPr>
          <p:cNvSpPr txBox="1">
            <a:spLocks noGrp="1"/>
          </p:cNvSpPr>
          <p:nvPr>
            <p:ph type="title"/>
          </p:nvPr>
        </p:nvSpPr>
        <p:spPr>
          <a:xfrm>
            <a:off x="353972" y="1511416"/>
            <a:ext cx="5526277" cy="1490152"/>
          </a:xfrm>
          <a:prstGeom prst="rect">
            <a:avLst/>
          </a:prstGeom>
        </p:spPr>
        <p:txBody>
          <a:bodyPr vert="horz" wrap="square" lIns="0" tIns="12700" rIns="0" bIns="0" rtlCol="0">
            <a:spAutoFit/>
          </a:bodyPr>
          <a:lstStyle/>
          <a:p>
            <a:pPr marL="12700">
              <a:lnSpc>
                <a:spcPct val="100000"/>
              </a:lnSpc>
              <a:spcBef>
                <a:spcPts val="100"/>
              </a:spcBef>
            </a:pPr>
            <a:r>
              <a:rPr lang="en-US" sz="4800" spc="-4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t>Build a </a:t>
            </a:r>
            <a:r>
              <a:rPr lang="en-US" sz="4800" spc="-40" dirty="0" smtClean="0">
                <a:latin typeface="Amazon Ember Display Heavy" panose="020F0803020204020204" pitchFamily="34" charset="0"/>
                <a:ea typeface="Amazon Ember Display Heavy" panose="020F0803020204020204" pitchFamily="34" charset="0"/>
                <a:cs typeface="Amazon Ember Display Heavy" panose="020F0803020204020204" pitchFamily="34" charset="0"/>
              </a:rPr>
              <a:t>full </a:t>
            </a:r>
            <a:r>
              <a:rPr lang="en-US" sz="4800" spc="-4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t>stack </a:t>
            </a:r>
            <a:br>
              <a:rPr lang="en-US" sz="4800" spc="-4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br>
            <a:r>
              <a:rPr lang="en-US" sz="4800" spc="-4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t>future</a:t>
            </a:r>
            <a:endParaRPr sz="480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endParaRPr>
          </a:p>
        </p:txBody>
      </p:sp>
      <p:sp>
        <p:nvSpPr>
          <p:cNvPr id="15" name="object 3">
            <a:extLst>
              <a:ext uri="{FF2B5EF4-FFF2-40B4-BE49-F238E27FC236}">
                <a16:creationId xmlns:a16="http://schemas.microsoft.com/office/drawing/2014/main" id="{73956E1B-17F1-6C4E-A21B-78E6AD05539E}"/>
              </a:ext>
            </a:extLst>
          </p:cNvPr>
          <p:cNvSpPr txBox="1">
            <a:spLocks/>
          </p:cNvSpPr>
          <p:nvPr/>
        </p:nvSpPr>
        <p:spPr>
          <a:xfrm>
            <a:off x="1029557" y="4725136"/>
            <a:ext cx="1944877" cy="856645"/>
          </a:xfrm>
          <a:prstGeom prst="rect">
            <a:avLst/>
          </a:prstGeom>
        </p:spPr>
        <p:txBody>
          <a:bodyPr vert="horz" wrap="square" lIns="0" tIns="12700" rIns="0" bIns="0" rtlCol="0">
            <a:spAutoFit/>
          </a:bodyPr>
          <a:lstStyle>
            <a:lvl1pPr>
              <a:defRPr sz="4400" b="0" i="0">
                <a:solidFill>
                  <a:srgbClr val="28458B"/>
                </a:solidFill>
                <a:latin typeface="Calibri Light"/>
                <a:ea typeface="+mj-ea"/>
                <a:cs typeface="Calibri Light"/>
              </a:defRPr>
            </a:lvl1pPr>
          </a:lstStyle>
          <a:p>
            <a:pPr marL="12700">
              <a:spcBef>
                <a:spcPts val="100"/>
              </a:spcBef>
            </a:pPr>
            <a:r>
              <a:rPr lang="en-US" sz="1800" kern="0" spc="-4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t>Jessica B</a:t>
            </a:r>
            <a:br>
              <a:rPr lang="en-US" sz="1800" kern="0" spc="-40"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br>
            <a:r>
              <a:rPr lang="en-US" sz="1800" kern="0" spc="-40" dirty="0">
                <a:latin typeface="Amazon Ember" panose="020B0603020204020204" pitchFamily="34" charset="0"/>
                <a:ea typeface="Amazon Ember" panose="020B0603020204020204" pitchFamily="34" charset="0"/>
                <a:cs typeface="Amazon Ember" panose="020B0603020204020204" pitchFamily="34" charset="0"/>
              </a:rPr>
              <a:t>Georgia Tech</a:t>
            </a:r>
          </a:p>
          <a:p>
            <a:pPr marL="12700">
              <a:spcBef>
                <a:spcPts val="100"/>
              </a:spcBef>
            </a:pPr>
            <a:r>
              <a:rPr lang="en-US" sz="1800" kern="0" spc="-40" dirty="0">
                <a:latin typeface="Amazon Ember" panose="020B0603020204020204" pitchFamily="34" charset="0"/>
                <a:ea typeface="Amazon Ember" panose="020B0603020204020204" pitchFamily="34" charset="0"/>
                <a:cs typeface="Amazon Ember" panose="020B0603020204020204" pitchFamily="34" charset="0"/>
              </a:rPr>
              <a:t>2023</a:t>
            </a:r>
            <a:endParaRPr lang="en-US" sz="1800" kern="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Content Placeholder 2">
            <a:extLst>
              <a:ext uri="{FF2B5EF4-FFF2-40B4-BE49-F238E27FC236}">
                <a16:creationId xmlns:a16="http://schemas.microsoft.com/office/drawing/2014/main" id="{864932A8-FD3D-AA41-B92E-5443B1D2877E}"/>
              </a:ext>
            </a:extLst>
          </p:cNvPr>
          <p:cNvSpPr txBox="1">
            <a:spLocks/>
          </p:cNvSpPr>
          <p:nvPr/>
        </p:nvSpPr>
        <p:spPr>
          <a:xfrm>
            <a:off x="5895515" y="1272361"/>
            <a:ext cx="5714746" cy="5433239"/>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solidFill>
                  <a:srgbClr val="28458B"/>
                </a:solidFill>
                <a:latin typeface="Amazon Ember" panose="020B0603020204020204" pitchFamily="34" charset="0"/>
                <a:ea typeface="Amazon Ember" panose="020B0603020204020204" pitchFamily="34" charset="0"/>
                <a:cs typeface="Amazon Ember" panose="020B0603020204020204" pitchFamily="34" charset="0"/>
              </a:rPr>
              <a:t>The Amazon Future Engineer Scholarship awards high school students like you a $40,000 scholarship for college, plus a guaranteed paid programming internship at Amazon following their freshman year. </a:t>
            </a:r>
          </a:p>
          <a:p>
            <a:endParaRPr lang="en-US" sz="2400" dirty="0">
              <a:solidFill>
                <a:srgbClr val="28458B"/>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rgbClr val="28458B"/>
                </a:solidFill>
              </a:rPr>
              <a:t>Applications now open!</a:t>
            </a:r>
            <a:endParaRPr lang="en-US" sz="2400" dirty="0">
              <a:solidFill>
                <a:srgbClr val="28458B"/>
              </a:solidFill>
            </a:endParaRPr>
          </a:p>
          <a:p>
            <a:endParaRPr lang="en-US" dirty="0">
              <a:solidFill>
                <a:srgbClr val="28458B"/>
              </a:solidFill>
            </a:endParaRPr>
          </a:p>
          <a:p>
            <a:r>
              <a:rPr lang="en-US" dirty="0">
                <a:solidFill>
                  <a:srgbClr val="28458B"/>
                </a:solidFill>
              </a:rPr>
              <a:t>Check out the eligibility requirements below: </a:t>
            </a:r>
            <a:endParaRPr lang="en-US" sz="2400" dirty="0">
              <a:solidFill>
                <a:srgbClr val="28458B"/>
              </a:solidFill>
            </a:endParaRPr>
          </a:p>
          <a:p>
            <a:pPr marL="285750" indent="-285750">
              <a:buClr>
                <a:srgbClr val="F55C38"/>
              </a:buClr>
              <a:buFont typeface="Arial" panose="020B0604020202020204" pitchFamily="34" charset="0"/>
              <a:buChar char="•"/>
            </a:pPr>
            <a:r>
              <a:rPr lang="en-US" dirty="0">
                <a:solidFill>
                  <a:srgbClr val="28458B"/>
                </a:solidFill>
              </a:rPr>
              <a:t>Completed a computer science course in high school </a:t>
            </a:r>
            <a:endParaRPr lang="en-US" sz="2400" dirty="0">
              <a:solidFill>
                <a:srgbClr val="28458B"/>
              </a:solidFill>
            </a:endParaRPr>
          </a:p>
          <a:p>
            <a:pPr marL="285750" indent="-285750">
              <a:buClr>
                <a:srgbClr val="F55C38"/>
              </a:buClr>
              <a:buFont typeface="Arial" panose="020B0604020202020204" pitchFamily="34" charset="0"/>
              <a:buChar char="•"/>
            </a:pPr>
            <a:r>
              <a:rPr lang="en-US" dirty="0">
                <a:solidFill>
                  <a:srgbClr val="28458B"/>
                </a:solidFill>
              </a:rPr>
              <a:t>Plan to pursue a bachelor’s degree in computer science </a:t>
            </a:r>
            <a:endParaRPr lang="en-US" sz="2400" dirty="0">
              <a:solidFill>
                <a:srgbClr val="28458B"/>
              </a:solidFill>
            </a:endParaRPr>
          </a:p>
          <a:p>
            <a:pPr marL="285750" indent="-285750">
              <a:buClr>
                <a:srgbClr val="F55C38"/>
              </a:buClr>
              <a:buFont typeface="Arial" panose="020B0604020202020204" pitchFamily="34" charset="0"/>
              <a:buChar char="•"/>
            </a:pPr>
            <a:r>
              <a:rPr lang="en-US" dirty="0">
                <a:solidFill>
                  <a:srgbClr val="28458B"/>
                </a:solidFill>
              </a:rPr>
              <a:t>High school senior in the US </a:t>
            </a:r>
            <a:endParaRPr lang="en-US" sz="2400" dirty="0">
              <a:solidFill>
                <a:srgbClr val="28458B"/>
              </a:solidFill>
            </a:endParaRPr>
          </a:p>
          <a:p>
            <a:pPr marL="285750" indent="-285750">
              <a:buClr>
                <a:srgbClr val="F55C38"/>
              </a:buClr>
              <a:buFont typeface="Arial" panose="020B0604020202020204" pitchFamily="34" charset="0"/>
              <a:buChar char="•"/>
            </a:pPr>
            <a:r>
              <a:rPr lang="en-US" dirty="0">
                <a:solidFill>
                  <a:srgbClr val="28458B"/>
                </a:solidFill>
              </a:rPr>
              <a:t>US citizen or permanent resident </a:t>
            </a:r>
            <a:endParaRPr lang="en-US" sz="2400" dirty="0">
              <a:solidFill>
                <a:srgbClr val="28458B"/>
              </a:solidFill>
            </a:endParaRPr>
          </a:p>
          <a:p>
            <a:endParaRPr lang="en-US" sz="2400" dirty="0">
              <a:solidFill>
                <a:srgbClr val="28458B"/>
              </a:solidFill>
              <a:latin typeface="Amazon Ember" panose="020B0603020204020204" pitchFamily="34" charset="0"/>
              <a:ea typeface="Amazon Ember" panose="020B0603020204020204" pitchFamily="34" charset="0"/>
              <a:cs typeface="Amazon Ember" panose="020B0603020204020204" pitchFamily="34" charset="0"/>
            </a:endParaRPr>
          </a:p>
          <a:p>
            <a:r>
              <a:rPr lang="en-US" dirty="0">
                <a:solidFill>
                  <a:srgbClr val="28458B"/>
                </a:solidFill>
              </a:rPr>
              <a:t>Applications close February 18</a:t>
            </a:r>
            <a:r>
              <a:rPr lang="en-US" baseline="30000" dirty="0">
                <a:solidFill>
                  <a:srgbClr val="28458B"/>
                </a:solidFill>
              </a:rPr>
              <a:t>th</a:t>
            </a:r>
            <a:r>
              <a:rPr lang="en-US" dirty="0">
                <a:solidFill>
                  <a:srgbClr val="28458B"/>
                </a:solidFill>
              </a:rPr>
              <a:t>, 2021 so get </a:t>
            </a:r>
            <a:r>
              <a:rPr lang="en-US">
                <a:solidFill>
                  <a:srgbClr val="28458B"/>
                </a:solidFill>
              </a:rPr>
              <a:t>started now! </a:t>
            </a:r>
            <a:r>
              <a:rPr lang="en-US" b="1">
                <a:solidFill>
                  <a:srgbClr val="28458B"/>
                </a:solidFill>
              </a:rPr>
              <a:t>AmazonFutureEngineer</a:t>
            </a:r>
            <a:r>
              <a:rPr lang="en-US" b="1" dirty="0" err="1">
                <a:solidFill>
                  <a:srgbClr val="28458B"/>
                </a:solidFill>
              </a:rPr>
              <a:t>.com</a:t>
            </a:r>
            <a:r>
              <a:rPr lang="en-US" b="1" dirty="0">
                <a:solidFill>
                  <a:srgbClr val="28458B"/>
                </a:solidFill>
              </a:rPr>
              <a:t>/Scholarship </a:t>
            </a:r>
            <a:endParaRPr lang="en-US" sz="2400" dirty="0">
              <a:solidFill>
                <a:srgbClr val="28458B"/>
              </a:solidFill>
            </a:endParaRPr>
          </a:p>
          <a:p>
            <a:endParaRPr lang="en-US" sz="2400" dirty="0">
              <a:solidFill>
                <a:srgbClr val="28458B"/>
              </a:solidFill>
              <a:effectLst/>
              <a:latin typeface="Amazon Ember" panose="020B0603020204020204" pitchFamily="34" charset="0"/>
              <a:ea typeface="Amazon Ember" panose="020B0603020204020204" pitchFamily="34" charset="0"/>
              <a:cs typeface="Amazon Ember" panose="020B0603020204020204" pitchFamily="34" charset="0"/>
            </a:endParaRPr>
          </a:p>
          <a:p>
            <a:endParaRPr lang="en-US" sz="2400" dirty="0">
              <a:solidFill>
                <a:srgbClr val="28458B"/>
              </a:solidFill>
              <a:effectLst/>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 name="Picture 17">
            <a:extLst>
              <a:ext uri="{FF2B5EF4-FFF2-40B4-BE49-F238E27FC236}">
                <a16:creationId xmlns:a16="http://schemas.microsoft.com/office/drawing/2014/main" id="{184F89F2-55C2-8747-919A-75300223B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160" y="3463205"/>
            <a:ext cx="871538" cy="1002232"/>
          </a:xfrm>
          <a:prstGeom prst="rect">
            <a:avLst/>
          </a:prstGeom>
        </p:spPr>
      </p:pic>
      <p:pic>
        <p:nvPicPr>
          <p:cNvPr id="20" name="Picture 19">
            <a:extLst>
              <a:ext uri="{FF2B5EF4-FFF2-40B4-BE49-F238E27FC236}">
                <a16:creationId xmlns:a16="http://schemas.microsoft.com/office/drawing/2014/main" id="{0D49F660-7C14-C64D-9E8C-F0598B54A7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846"/>
          <a:stretch/>
        </p:blipFill>
        <p:spPr>
          <a:xfrm>
            <a:off x="-14288" y="5334000"/>
            <a:ext cx="470354" cy="976905"/>
          </a:xfrm>
          <a:prstGeom prst="rect">
            <a:avLst/>
          </a:prstGeom>
        </p:spPr>
      </p:pic>
      <p:sp>
        <p:nvSpPr>
          <p:cNvPr id="21" name="object 9">
            <a:extLst>
              <a:ext uri="{FF2B5EF4-FFF2-40B4-BE49-F238E27FC236}">
                <a16:creationId xmlns:a16="http://schemas.microsoft.com/office/drawing/2014/main" id="{9CAE5F2C-1650-E147-A453-5182AA4AB979}"/>
              </a:ext>
            </a:extLst>
          </p:cNvPr>
          <p:cNvSpPr/>
          <p:nvPr/>
        </p:nvSpPr>
        <p:spPr>
          <a:xfrm>
            <a:off x="5438977" y="-1"/>
            <a:ext cx="657023" cy="543305"/>
          </a:xfrm>
          <a:prstGeom prst="rect">
            <a:avLst/>
          </a:prstGeom>
          <a:blipFill>
            <a:blip r:embed="rId5" cstate="print"/>
            <a:stretch>
              <a:fillRect t="-30908" r="1450" b="5260"/>
            </a:stretch>
          </a:blipFill>
        </p:spPr>
        <p:txBody>
          <a:bodyPr wrap="square" lIns="0" tIns="0" rIns="0" bIns="0" rtlCol="0"/>
          <a:lstStyle/>
          <a:p>
            <a:endParaRPr/>
          </a:p>
        </p:txBody>
      </p:sp>
      <p:pic>
        <p:nvPicPr>
          <p:cNvPr id="22" name="Picture 21">
            <a:extLst>
              <a:ext uri="{FF2B5EF4-FFF2-40B4-BE49-F238E27FC236}">
                <a16:creationId xmlns:a16="http://schemas.microsoft.com/office/drawing/2014/main" id="{DF48BACC-D71D-4647-A378-FE724240C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1270" y="529016"/>
            <a:ext cx="871538" cy="1002232"/>
          </a:xfrm>
          <a:prstGeom prst="rect">
            <a:avLst/>
          </a:prstGeom>
        </p:spPr>
      </p:pic>
      <p:pic>
        <p:nvPicPr>
          <p:cNvPr id="24" name="Picture 23">
            <a:extLst>
              <a:ext uri="{FF2B5EF4-FFF2-40B4-BE49-F238E27FC236}">
                <a16:creationId xmlns:a16="http://schemas.microsoft.com/office/drawing/2014/main" id="{3FC6F40D-1D66-BF46-A1B7-D1CCE62DF7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160" y="5715163"/>
            <a:ext cx="970709" cy="1081517"/>
          </a:xfrm>
          <a:prstGeom prst="rect">
            <a:avLst/>
          </a:prstGeom>
        </p:spPr>
      </p:pic>
      <p:pic>
        <p:nvPicPr>
          <p:cNvPr id="7" name="Picture 6">
            <a:extLst>
              <a:ext uri="{FF2B5EF4-FFF2-40B4-BE49-F238E27FC236}">
                <a16:creationId xmlns:a16="http://schemas.microsoft.com/office/drawing/2014/main" id="{BF4FEAA3-A874-CC44-8BFE-74A64568A9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47" r="15853" b="10638"/>
          <a:stretch/>
        </p:blipFill>
        <p:spPr>
          <a:xfrm>
            <a:off x="1944847" y="3567112"/>
            <a:ext cx="3429000" cy="3276600"/>
          </a:xfrm>
          <a:prstGeom prst="rect">
            <a:avLst/>
          </a:prstGeom>
        </p:spPr>
      </p:pic>
      <p:pic>
        <p:nvPicPr>
          <p:cNvPr id="26" name="Picture 25">
            <a:extLst>
              <a:ext uri="{FF2B5EF4-FFF2-40B4-BE49-F238E27FC236}">
                <a16:creationId xmlns:a16="http://schemas.microsoft.com/office/drawing/2014/main" id="{8AC7BA73-0677-4545-BCCA-42B7AC5E2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7547" y="3240014"/>
            <a:ext cx="1025177" cy="1070444"/>
          </a:xfrm>
          <a:prstGeom prst="rect">
            <a:avLst/>
          </a:prstGeom>
        </p:spPr>
      </p:pic>
      <p:pic>
        <p:nvPicPr>
          <p:cNvPr id="28" name="Picture 27">
            <a:extLst>
              <a:ext uri="{FF2B5EF4-FFF2-40B4-BE49-F238E27FC236}">
                <a16:creationId xmlns:a16="http://schemas.microsoft.com/office/drawing/2014/main" id="{50AD470B-61FA-234F-B7BD-E078C6C724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7909"/>
          <a:stretch/>
        </p:blipFill>
        <p:spPr>
          <a:xfrm>
            <a:off x="10963274" y="5480606"/>
            <a:ext cx="1219200" cy="1354305"/>
          </a:xfrm>
          <a:prstGeom prst="rect">
            <a:avLst/>
          </a:prstGeom>
        </p:spPr>
      </p:pic>
      <p:pic>
        <p:nvPicPr>
          <p:cNvPr id="29" name="Picture 28">
            <a:extLst>
              <a:ext uri="{FF2B5EF4-FFF2-40B4-BE49-F238E27FC236}">
                <a16:creationId xmlns:a16="http://schemas.microsoft.com/office/drawing/2014/main" id="{BE7B99DF-4DDF-9F48-88BB-28D81769A9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443"/>
          <a:stretch/>
        </p:blipFill>
        <p:spPr>
          <a:xfrm>
            <a:off x="8444919" y="-1"/>
            <a:ext cx="970709" cy="557592"/>
          </a:xfrm>
          <a:prstGeom prst="rect">
            <a:avLst/>
          </a:prstGeom>
        </p:spPr>
      </p:pic>
      <p:sp>
        <p:nvSpPr>
          <p:cNvPr id="14" name="Title 1"/>
          <p:cNvSpPr txBox="1">
            <a:spLocks/>
          </p:cNvSpPr>
          <p:nvPr/>
        </p:nvSpPr>
        <p:spPr>
          <a:xfrm>
            <a:off x="456066" y="154508"/>
            <a:ext cx="11553567"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rgbClr val="28458B"/>
                </a:solidFill>
                <a:latin typeface="Calibri Light"/>
                <a:ea typeface="Amazon Ember Display Heavy" panose="020F0603020204020204" pitchFamily="34" charset="0"/>
                <a:cs typeface="Calibri Light"/>
              </a:defRPr>
            </a:lvl1pPr>
          </a:lstStyle>
          <a:p>
            <a:r>
              <a:rPr lang="en-US" b="1" smtClean="0">
                <a:latin typeface="Amazon Ember Display Heavy" panose="020F0803020204020204" pitchFamily="34" charset="0"/>
                <a:ea typeface="Amazon Ember Display Heavy" panose="020F0803020204020204" pitchFamily="34" charset="0"/>
                <a:cs typeface="Amazon Ember Display Heavy" panose="020F0803020204020204" pitchFamily="34" charset="0"/>
              </a:rPr>
              <a:t>2) Student Scholarship and Internship</a:t>
            </a:r>
            <a:endParaRPr lang="en-US" b="1" dirty="0">
              <a:latin typeface="Amazon Ember Display Heavy" panose="020F0803020204020204" pitchFamily="34" charset="0"/>
              <a:ea typeface="Amazon Ember Display Heavy" panose="020F0803020204020204" pitchFamily="34" charset="0"/>
              <a:cs typeface="Amazon Ember Display Heavy" panose="020F0803020204020204" pitchFamily="34" charset="0"/>
            </a:endParaRPr>
          </a:p>
        </p:txBody>
      </p:sp>
    </p:spTree>
    <p:extLst>
      <p:ext uri="{BB962C8B-B14F-4D97-AF65-F5344CB8AC3E}">
        <p14:creationId xmlns:p14="http://schemas.microsoft.com/office/powerpoint/2010/main" val="331903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fade">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500"/>
                                        <p:tgtEl>
                                          <p:spTgt spid="1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fade">
                                      <p:cBhvr>
                                        <p:cTn id="32" dur="500"/>
                                        <p:tgtEl>
                                          <p:spTgt spid="1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8" end="8"/>
                                            </p:txEl>
                                          </p:spTgt>
                                        </p:tgtEl>
                                        <p:attrNameLst>
                                          <p:attrName>style.visibility</p:attrName>
                                        </p:attrNameLst>
                                      </p:cBhvr>
                                      <p:to>
                                        <p:strVal val="visible"/>
                                      </p:to>
                                    </p:set>
                                    <p:animEffect transition="in" filter="fade">
                                      <p:cBhvr>
                                        <p:cTn id="37" dur="500"/>
                                        <p:tgtEl>
                                          <p:spTgt spid="1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fade">
                                      <p:cBhvr>
                                        <p:cTn id="42"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7" y="229201"/>
            <a:ext cx="11553567" cy="1325563"/>
          </a:xfrm>
        </p:spPr>
        <p:txBody>
          <a:bodyPr>
            <a:noAutofit/>
          </a:bodyPr>
          <a:lstStyle/>
          <a:p>
            <a:r>
              <a:rPr lang="en-US" dirty="0" smtClean="0"/>
              <a:t>3) Teacher of the Year</a:t>
            </a:r>
            <a:endParaRPr lang="en-US" dirty="0"/>
          </a:p>
        </p:txBody>
      </p:sp>
      <p:sp>
        <p:nvSpPr>
          <p:cNvPr id="3" name="Content Placeholder 2"/>
          <p:cNvSpPr>
            <a:spLocks noGrp="1"/>
          </p:cNvSpPr>
          <p:nvPr>
            <p:ph idx="1"/>
          </p:nvPr>
        </p:nvSpPr>
        <p:spPr>
          <a:xfrm>
            <a:off x="8390238" y="1714628"/>
            <a:ext cx="3062416" cy="4351338"/>
          </a:xfrm>
        </p:spPr>
        <p:txBody>
          <a:bodyPr/>
          <a:lstStyle/>
          <a:p>
            <a:r>
              <a:rPr lang="en-US" sz="2400" dirty="0" smtClean="0"/>
              <a:t>Open to any AFE registered  computer science or robotics teacher</a:t>
            </a:r>
          </a:p>
          <a:p>
            <a:r>
              <a:rPr lang="en-US" sz="2400" dirty="0" smtClean="0"/>
              <a:t>$25,000 for the school’s CS or robotics program</a:t>
            </a:r>
          </a:p>
          <a:p>
            <a:r>
              <a:rPr lang="en-US" sz="2400" dirty="0" smtClean="0"/>
              <a:t>$5,000 teacher cash award</a:t>
            </a:r>
            <a:endParaRPr lang="en-US" dirty="0"/>
          </a:p>
        </p:txBody>
      </p:sp>
      <p:pic>
        <p:nvPicPr>
          <p:cNvPr id="4" name="5LbiFcAXfmU"/>
          <p:cNvPicPr>
            <a:picLocks noRot="1" noChangeAspect="1"/>
          </p:cNvPicPr>
          <p:nvPr>
            <a:videoFile r:link="rId1"/>
          </p:nvPr>
        </p:nvPicPr>
        <p:blipFill>
          <a:blip r:embed="rId3"/>
          <a:stretch>
            <a:fillRect/>
          </a:stretch>
        </p:blipFill>
        <p:spPr>
          <a:xfrm>
            <a:off x="562232" y="1825625"/>
            <a:ext cx="7341056" cy="4129344"/>
          </a:xfrm>
          <a:prstGeom prst="rect">
            <a:avLst/>
          </a:prstGeom>
        </p:spPr>
      </p:pic>
    </p:spTree>
    <p:extLst>
      <p:ext uri="{BB962C8B-B14F-4D97-AF65-F5344CB8AC3E}">
        <p14:creationId xmlns:p14="http://schemas.microsoft.com/office/powerpoint/2010/main" val="2479401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PP Columbus visit to Amazon "/>
          <p:cNvPicPr>
            <a:picLocks noChangeAspect="1" noChangeArrowheads="1"/>
          </p:cNvPicPr>
          <p:nvPr/>
        </p:nvPicPr>
        <p:blipFill rotWithShape="1">
          <a:blip r:embed="rId3">
            <a:extLst>
              <a:ext uri="{28A0092B-C50C-407E-A947-70E740481C1C}">
                <a14:useLocalDpi xmlns:a14="http://schemas.microsoft.com/office/drawing/2010/main" val="0"/>
              </a:ext>
            </a:extLst>
          </a:blip>
          <a:srcRect t="7302" b="15369"/>
          <a:stretch/>
        </p:blipFill>
        <p:spPr bwMode="auto">
          <a:xfrm>
            <a:off x="-15241" y="0"/>
            <a:ext cx="12192000" cy="6294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5923" y="473868"/>
            <a:ext cx="11896709" cy="1172052"/>
          </a:xfrm>
          <a:solidFill>
            <a:srgbClr val="FFFF00">
              <a:alpha val="85000"/>
            </a:srgbClr>
          </a:solidFill>
        </p:spPr>
        <p:txBody>
          <a:bodyPr>
            <a:normAutofit fontScale="90000"/>
          </a:bodyPr>
          <a:lstStyle/>
          <a:p>
            <a:pPr algn="ctr"/>
            <a:r>
              <a:rPr lang="en-US" sz="4800" dirty="0"/>
              <a:t>4) Career Inspired Exploration Experiences</a:t>
            </a:r>
            <a:endParaRPr lang="en-US" sz="4800" dirty="0"/>
          </a:p>
        </p:txBody>
      </p:sp>
      <p:sp>
        <p:nvSpPr>
          <p:cNvPr id="4" name="Rectangle 3"/>
          <p:cNvSpPr/>
          <p:nvPr/>
        </p:nvSpPr>
        <p:spPr>
          <a:xfrm>
            <a:off x="-203967" y="6156960"/>
            <a:ext cx="12395966" cy="73152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31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7F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596" r="7482"/>
          <a:stretch/>
        </p:blipFill>
        <p:spPr>
          <a:xfrm>
            <a:off x="4479253" y="1257463"/>
            <a:ext cx="7443347" cy="40496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498" y="106981"/>
            <a:ext cx="2817091" cy="90588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34" y="369461"/>
            <a:ext cx="3620655" cy="550647"/>
          </a:xfrm>
          <a:prstGeom prst="rect">
            <a:avLst/>
          </a:prstGeom>
        </p:spPr>
      </p:pic>
      <p:sp>
        <p:nvSpPr>
          <p:cNvPr id="5" name="TextBox 4"/>
          <p:cNvSpPr txBox="1"/>
          <p:nvPr/>
        </p:nvSpPr>
        <p:spPr>
          <a:xfrm>
            <a:off x="1225898" y="5679572"/>
            <a:ext cx="9354356" cy="584775"/>
          </a:xfrm>
          <a:prstGeom prst="rect">
            <a:avLst/>
          </a:prstGeom>
          <a:noFill/>
        </p:spPr>
        <p:txBody>
          <a:bodyPr wrap="none" rtlCol="0">
            <a:spAutoFit/>
          </a:bodyPr>
          <a:lstStyle/>
          <a:p>
            <a:r>
              <a:rPr lang="en-US" sz="3200" b="1" dirty="0" smtClean="0"/>
              <a:t>Head to amazonfutureengineer.com to start remixing!</a:t>
            </a:r>
            <a:endParaRPr lang="en-US" sz="3200" b="1" dirty="0"/>
          </a:p>
        </p:txBody>
      </p:sp>
      <p:sp>
        <p:nvSpPr>
          <p:cNvPr id="6" name="TextBox 5"/>
          <p:cNvSpPr txBox="1"/>
          <p:nvPr/>
        </p:nvSpPr>
        <p:spPr>
          <a:xfrm>
            <a:off x="414856" y="1251285"/>
            <a:ext cx="3878009" cy="427809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t>L</a:t>
            </a:r>
            <a:r>
              <a:rPr lang="en-US" sz="2200" dirty="0" smtClean="0"/>
              <a:t>earn how computer science, music, and entrepreneurship can advance racial equity.</a:t>
            </a:r>
          </a:p>
          <a:p>
            <a:pPr marL="285750" indent="-285750">
              <a:spcAft>
                <a:spcPts val="1200"/>
              </a:spcAft>
              <a:buFont typeface="Arial" panose="020B0604020202020204" pitchFamily="34" charset="0"/>
              <a:buChar char="•"/>
            </a:pPr>
            <a:r>
              <a:rPr lang="en-US" sz="2200" dirty="0" smtClean="0"/>
              <a:t>Code a remix of Pharrell and Jay-Z’s song </a:t>
            </a:r>
            <a:r>
              <a:rPr lang="en-US" sz="2200" i="1" dirty="0" smtClean="0"/>
              <a:t>Entreprenuer</a:t>
            </a:r>
            <a:r>
              <a:rPr lang="en-US" sz="2200" dirty="0" smtClean="0"/>
              <a:t> for a chance to win a $5,000 scholarship or $1000 Teacher </a:t>
            </a:r>
            <a:r>
              <a:rPr lang="en-US" sz="2200" dirty="0"/>
              <a:t>A</a:t>
            </a:r>
            <a:r>
              <a:rPr lang="en-US" sz="2200" dirty="0" smtClean="0"/>
              <a:t>ward!</a:t>
            </a:r>
          </a:p>
          <a:p>
            <a:pPr marL="285750" indent="-285750">
              <a:spcAft>
                <a:spcPts val="1200"/>
              </a:spcAft>
              <a:buFont typeface="Arial" panose="020B0604020202020204" pitchFamily="34" charset="0"/>
              <a:buChar char="•"/>
            </a:pPr>
            <a:r>
              <a:rPr lang="en-US" sz="2200" dirty="0" smtClean="0"/>
              <a:t>Free curriculum &amp; training for teachers</a:t>
            </a:r>
          </a:p>
          <a:p>
            <a:pPr marL="285750" indent="-285750">
              <a:spcAft>
                <a:spcPts val="1200"/>
              </a:spcAft>
              <a:buFont typeface="Arial" panose="020B0604020202020204" pitchFamily="34" charset="0"/>
              <a:buChar char="•"/>
            </a:pPr>
            <a:r>
              <a:rPr lang="en-US" sz="2200" dirty="0" smtClean="0"/>
              <a:t>Competition ends June 4</a:t>
            </a:r>
            <a:r>
              <a:rPr lang="en-US" sz="2200" baseline="30000" dirty="0" smtClean="0"/>
              <a:t>th</a:t>
            </a:r>
            <a:r>
              <a:rPr lang="en-US" sz="2200" dirty="0" smtClean="0"/>
              <a:t>!</a:t>
            </a:r>
            <a:endParaRPr lang="en-US" sz="2200" dirty="0"/>
          </a:p>
        </p:txBody>
      </p:sp>
    </p:spTree>
    <p:extLst>
      <p:ext uri="{BB962C8B-B14F-4D97-AF65-F5344CB8AC3E}">
        <p14:creationId xmlns:p14="http://schemas.microsoft.com/office/powerpoint/2010/main" val="286067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050E4-8C17-0047-A618-9C4D7C9939F1}"/>
              </a:ext>
            </a:extLst>
          </p:cNvPr>
          <p:cNvPicPr>
            <a:picLocks noChangeAspect="1"/>
          </p:cNvPicPr>
          <p:nvPr/>
        </p:nvPicPr>
        <p:blipFill>
          <a:blip r:embed="rId3"/>
          <a:stretch>
            <a:fillRect/>
          </a:stretch>
        </p:blipFill>
        <p:spPr>
          <a:xfrm>
            <a:off x="3637696" y="457451"/>
            <a:ext cx="779990" cy="736600"/>
          </a:xfrm>
          <a:prstGeom prst="rect">
            <a:avLst/>
          </a:prstGeom>
        </p:spPr>
      </p:pic>
      <p:pic>
        <p:nvPicPr>
          <p:cNvPr id="10" name="Picture 9">
            <a:extLst>
              <a:ext uri="{FF2B5EF4-FFF2-40B4-BE49-F238E27FC236}">
                <a16:creationId xmlns:a16="http://schemas.microsoft.com/office/drawing/2014/main" id="{25A2D155-94AC-3641-9E01-EEC6540AA8B3}"/>
              </a:ext>
            </a:extLst>
          </p:cNvPr>
          <p:cNvPicPr>
            <a:picLocks noChangeAspect="1"/>
          </p:cNvPicPr>
          <p:nvPr/>
        </p:nvPicPr>
        <p:blipFill>
          <a:blip r:embed="rId4"/>
          <a:stretch>
            <a:fillRect/>
          </a:stretch>
        </p:blipFill>
        <p:spPr>
          <a:xfrm>
            <a:off x="472374" y="4193926"/>
            <a:ext cx="870213" cy="854529"/>
          </a:xfrm>
          <a:prstGeom prst="rect">
            <a:avLst/>
          </a:prstGeom>
        </p:spPr>
      </p:pic>
      <p:pic>
        <p:nvPicPr>
          <p:cNvPr id="12" name="Picture 11">
            <a:extLst>
              <a:ext uri="{FF2B5EF4-FFF2-40B4-BE49-F238E27FC236}">
                <a16:creationId xmlns:a16="http://schemas.microsoft.com/office/drawing/2014/main" id="{78299471-B847-0E46-80B0-130EE390278C}"/>
              </a:ext>
            </a:extLst>
          </p:cNvPr>
          <p:cNvPicPr>
            <a:picLocks noChangeAspect="1"/>
          </p:cNvPicPr>
          <p:nvPr/>
        </p:nvPicPr>
        <p:blipFill>
          <a:blip r:embed="rId5"/>
          <a:stretch>
            <a:fillRect/>
          </a:stretch>
        </p:blipFill>
        <p:spPr>
          <a:xfrm>
            <a:off x="907480" y="-10775"/>
            <a:ext cx="999134" cy="800100"/>
          </a:xfrm>
          <a:prstGeom prst="rect">
            <a:avLst/>
          </a:prstGeom>
        </p:spPr>
      </p:pic>
      <p:pic>
        <p:nvPicPr>
          <p:cNvPr id="14" name="Picture 13">
            <a:extLst>
              <a:ext uri="{FF2B5EF4-FFF2-40B4-BE49-F238E27FC236}">
                <a16:creationId xmlns:a16="http://schemas.microsoft.com/office/drawing/2014/main" id="{B9C43DFB-DC63-1E49-893A-5C8086E23C91}"/>
              </a:ext>
            </a:extLst>
          </p:cNvPr>
          <p:cNvPicPr>
            <a:picLocks noChangeAspect="1"/>
          </p:cNvPicPr>
          <p:nvPr/>
        </p:nvPicPr>
        <p:blipFill>
          <a:blip r:embed="rId6"/>
          <a:stretch>
            <a:fillRect/>
          </a:stretch>
        </p:blipFill>
        <p:spPr>
          <a:xfrm>
            <a:off x="8486556" y="5434942"/>
            <a:ext cx="715424" cy="685800"/>
          </a:xfrm>
          <a:prstGeom prst="rect">
            <a:avLst/>
          </a:prstGeom>
        </p:spPr>
      </p:pic>
      <p:pic>
        <p:nvPicPr>
          <p:cNvPr id="18" name="Picture 17">
            <a:extLst>
              <a:ext uri="{FF2B5EF4-FFF2-40B4-BE49-F238E27FC236}">
                <a16:creationId xmlns:a16="http://schemas.microsoft.com/office/drawing/2014/main" id="{0E3805F0-AE52-614A-910D-FD9EFFCE16B7}"/>
              </a:ext>
            </a:extLst>
          </p:cNvPr>
          <p:cNvPicPr>
            <a:picLocks noChangeAspect="1"/>
          </p:cNvPicPr>
          <p:nvPr/>
        </p:nvPicPr>
        <p:blipFill>
          <a:blip r:embed="rId7"/>
          <a:stretch>
            <a:fillRect/>
          </a:stretch>
        </p:blipFill>
        <p:spPr>
          <a:xfrm>
            <a:off x="511800" y="5331982"/>
            <a:ext cx="531643" cy="698500"/>
          </a:xfrm>
          <a:prstGeom prst="rect">
            <a:avLst/>
          </a:prstGeom>
        </p:spPr>
      </p:pic>
      <p:pic>
        <p:nvPicPr>
          <p:cNvPr id="20" name="Picture 19">
            <a:extLst>
              <a:ext uri="{FF2B5EF4-FFF2-40B4-BE49-F238E27FC236}">
                <a16:creationId xmlns:a16="http://schemas.microsoft.com/office/drawing/2014/main" id="{799CC2D8-E980-DE4B-AE99-0A0151214577}"/>
              </a:ext>
            </a:extLst>
          </p:cNvPr>
          <p:cNvPicPr>
            <a:picLocks noChangeAspect="1"/>
          </p:cNvPicPr>
          <p:nvPr/>
        </p:nvPicPr>
        <p:blipFill>
          <a:blip r:embed="rId8"/>
          <a:stretch>
            <a:fillRect/>
          </a:stretch>
        </p:blipFill>
        <p:spPr>
          <a:xfrm>
            <a:off x="9421888" y="383866"/>
            <a:ext cx="883487" cy="541169"/>
          </a:xfrm>
          <a:prstGeom prst="rect">
            <a:avLst/>
          </a:prstGeom>
        </p:spPr>
      </p:pic>
      <p:pic>
        <p:nvPicPr>
          <p:cNvPr id="24" name="Picture 23">
            <a:extLst>
              <a:ext uri="{FF2B5EF4-FFF2-40B4-BE49-F238E27FC236}">
                <a16:creationId xmlns:a16="http://schemas.microsoft.com/office/drawing/2014/main" id="{CC2EBB42-770D-A944-A903-BE0F73355EE7}"/>
              </a:ext>
            </a:extLst>
          </p:cNvPr>
          <p:cNvPicPr>
            <a:picLocks noChangeAspect="1"/>
          </p:cNvPicPr>
          <p:nvPr/>
        </p:nvPicPr>
        <p:blipFill>
          <a:blip r:embed="rId9"/>
          <a:stretch>
            <a:fillRect/>
          </a:stretch>
        </p:blipFill>
        <p:spPr>
          <a:xfrm>
            <a:off x="294690" y="1883625"/>
            <a:ext cx="748753" cy="659494"/>
          </a:xfrm>
          <a:prstGeom prst="rect">
            <a:avLst/>
          </a:prstGeom>
        </p:spPr>
      </p:pic>
      <p:pic>
        <p:nvPicPr>
          <p:cNvPr id="26" name="Picture 25">
            <a:extLst>
              <a:ext uri="{FF2B5EF4-FFF2-40B4-BE49-F238E27FC236}">
                <a16:creationId xmlns:a16="http://schemas.microsoft.com/office/drawing/2014/main" id="{7A033D14-D822-FE48-8AF0-19EA34BC337C}"/>
              </a:ext>
            </a:extLst>
          </p:cNvPr>
          <p:cNvPicPr>
            <a:picLocks noChangeAspect="1"/>
          </p:cNvPicPr>
          <p:nvPr/>
        </p:nvPicPr>
        <p:blipFill>
          <a:blip r:embed="rId10"/>
          <a:stretch>
            <a:fillRect/>
          </a:stretch>
        </p:blipFill>
        <p:spPr>
          <a:xfrm>
            <a:off x="2928266" y="5257859"/>
            <a:ext cx="622198" cy="905330"/>
          </a:xfrm>
          <a:prstGeom prst="rect">
            <a:avLst/>
          </a:prstGeom>
        </p:spPr>
      </p:pic>
      <p:pic>
        <p:nvPicPr>
          <p:cNvPr id="32" name="Picture 31">
            <a:extLst>
              <a:ext uri="{FF2B5EF4-FFF2-40B4-BE49-F238E27FC236}">
                <a16:creationId xmlns:a16="http://schemas.microsoft.com/office/drawing/2014/main" id="{984F96EB-63FE-844B-B263-8CCA6A8FE484}"/>
              </a:ext>
            </a:extLst>
          </p:cNvPr>
          <p:cNvPicPr>
            <a:picLocks noChangeAspect="1"/>
          </p:cNvPicPr>
          <p:nvPr/>
        </p:nvPicPr>
        <p:blipFill>
          <a:blip r:embed="rId11"/>
          <a:stretch>
            <a:fillRect/>
          </a:stretch>
        </p:blipFill>
        <p:spPr>
          <a:xfrm>
            <a:off x="6328631" y="-15142"/>
            <a:ext cx="792317" cy="764363"/>
          </a:xfrm>
          <a:prstGeom prst="rect">
            <a:avLst/>
          </a:prstGeom>
        </p:spPr>
      </p:pic>
      <p:pic>
        <p:nvPicPr>
          <p:cNvPr id="34" name="Picture 33">
            <a:extLst>
              <a:ext uri="{FF2B5EF4-FFF2-40B4-BE49-F238E27FC236}">
                <a16:creationId xmlns:a16="http://schemas.microsoft.com/office/drawing/2014/main" id="{6877BA91-1710-194B-AE27-CD99E73002FC}"/>
              </a:ext>
            </a:extLst>
          </p:cNvPr>
          <p:cNvPicPr>
            <a:picLocks noChangeAspect="1"/>
          </p:cNvPicPr>
          <p:nvPr/>
        </p:nvPicPr>
        <p:blipFill>
          <a:blip r:embed="rId12"/>
          <a:stretch>
            <a:fillRect/>
          </a:stretch>
        </p:blipFill>
        <p:spPr>
          <a:xfrm>
            <a:off x="5979535" y="5234055"/>
            <a:ext cx="762027" cy="757085"/>
          </a:xfrm>
          <a:prstGeom prst="rect">
            <a:avLst/>
          </a:prstGeom>
        </p:spPr>
      </p:pic>
      <p:pic>
        <p:nvPicPr>
          <p:cNvPr id="36" name="Picture 35">
            <a:extLst>
              <a:ext uri="{FF2B5EF4-FFF2-40B4-BE49-F238E27FC236}">
                <a16:creationId xmlns:a16="http://schemas.microsoft.com/office/drawing/2014/main" id="{3A014096-6780-ED43-A759-0444A881FFF5}"/>
              </a:ext>
            </a:extLst>
          </p:cNvPr>
          <p:cNvPicPr>
            <a:picLocks noChangeAspect="1"/>
          </p:cNvPicPr>
          <p:nvPr/>
        </p:nvPicPr>
        <p:blipFill>
          <a:blip r:embed="rId13"/>
          <a:stretch>
            <a:fillRect/>
          </a:stretch>
        </p:blipFill>
        <p:spPr>
          <a:xfrm>
            <a:off x="10786447" y="4471780"/>
            <a:ext cx="893091" cy="843410"/>
          </a:xfrm>
          <a:prstGeom prst="rect">
            <a:avLst/>
          </a:prstGeom>
        </p:spPr>
      </p:pic>
      <p:pic>
        <p:nvPicPr>
          <p:cNvPr id="38" name="Picture 37">
            <a:extLst>
              <a:ext uri="{FF2B5EF4-FFF2-40B4-BE49-F238E27FC236}">
                <a16:creationId xmlns:a16="http://schemas.microsoft.com/office/drawing/2014/main" id="{DAA8CE7F-F2D7-B34E-8BEC-E94C1563E88A}"/>
              </a:ext>
            </a:extLst>
          </p:cNvPr>
          <p:cNvPicPr>
            <a:picLocks noChangeAspect="1"/>
          </p:cNvPicPr>
          <p:nvPr/>
        </p:nvPicPr>
        <p:blipFill rotWithShape="1">
          <a:blip r:embed="rId14"/>
          <a:srcRect r="29648"/>
          <a:stretch/>
        </p:blipFill>
        <p:spPr>
          <a:xfrm>
            <a:off x="11413087" y="789325"/>
            <a:ext cx="778913" cy="886609"/>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2968" y="1359871"/>
            <a:ext cx="8891325" cy="3846893"/>
          </a:xfrm>
          <a:prstGeom prst="rect">
            <a:avLst/>
          </a:prstGeom>
        </p:spPr>
      </p:pic>
      <p:pic>
        <p:nvPicPr>
          <p:cNvPr id="3" name="Picture 2"/>
          <p:cNvPicPr>
            <a:picLocks noChangeAspect="1"/>
          </p:cNvPicPr>
          <p:nvPr/>
        </p:nvPicPr>
        <p:blipFill>
          <a:blip r:embed="rId16"/>
          <a:stretch>
            <a:fillRect/>
          </a:stretch>
        </p:blipFill>
        <p:spPr>
          <a:xfrm>
            <a:off x="10833574" y="2213372"/>
            <a:ext cx="999831" cy="798645"/>
          </a:xfrm>
          <a:prstGeom prst="rect">
            <a:avLst/>
          </a:prstGeom>
        </p:spPr>
      </p:pic>
      <p:sp>
        <p:nvSpPr>
          <p:cNvPr id="17" name="Rectangle 16"/>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18362" y="6132904"/>
            <a:ext cx="10405171" cy="646331"/>
          </a:xfrm>
          <a:prstGeom prst="rect">
            <a:avLst/>
          </a:prstGeom>
          <a:noFill/>
        </p:spPr>
        <p:txBody>
          <a:bodyPr wrap="square" rtlCol="0">
            <a:spAutoFit/>
          </a:bodyPr>
          <a:lstStyle/>
          <a:p>
            <a:r>
              <a:rPr lang="en-US" sz="3600" b="1" u="sng" dirty="0">
                <a:solidFill>
                  <a:schemeClr val="bg1"/>
                </a:solidFill>
              </a:rPr>
              <a:t>AmazonFutureEngineer.com/</a:t>
            </a:r>
            <a:r>
              <a:rPr lang="en-US" sz="3600" b="1" u="sng" dirty="0" err="1">
                <a:solidFill>
                  <a:schemeClr val="bg1"/>
                </a:solidFill>
              </a:rPr>
              <a:t>CyberRobotics</a:t>
            </a:r>
            <a:endParaRPr lang="en-US" sz="3600" b="1" u="sng" dirty="0">
              <a:solidFill>
                <a:schemeClr val="bg1"/>
              </a:solidFill>
            </a:endParaRPr>
          </a:p>
        </p:txBody>
      </p:sp>
    </p:spTree>
    <p:extLst>
      <p:ext uri="{BB962C8B-B14F-4D97-AF65-F5344CB8AC3E}">
        <p14:creationId xmlns:p14="http://schemas.microsoft.com/office/powerpoint/2010/main" val="85814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133" y="-46081"/>
            <a:ext cx="12395965" cy="69040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652" y="78314"/>
            <a:ext cx="4529948" cy="5386979"/>
          </a:xfrm>
          <a:prstGeom prst="rect">
            <a:avLst/>
          </a:prstGeom>
        </p:spPr>
      </p:pic>
      <p:sp>
        <p:nvSpPr>
          <p:cNvPr id="3" name="TextBox 2"/>
          <p:cNvSpPr txBox="1"/>
          <p:nvPr/>
        </p:nvSpPr>
        <p:spPr>
          <a:xfrm>
            <a:off x="369122" y="5723494"/>
            <a:ext cx="11307454" cy="830997"/>
          </a:xfrm>
          <a:prstGeom prst="rect">
            <a:avLst/>
          </a:prstGeom>
          <a:noFill/>
        </p:spPr>
        <p:txBody>
          <a:bodyPr wrap="none" rtlCol="0">
            <a:spAutoFit/>
          </a:bodyPr>
          <a:lstStyle/>
          <a:p>
            <a:r>
              <a:rPr lang="en-US" sz="4800" b="1" u="sng" dirty="0">
                <a:solidFill>
                  <a:schemeClr val="bg1"/>
                </a:solidFill>
              </a:rPr>
              <a:t>AmazonFutureEngineer.com/</a:t>
            </a:r>
            <a:r>
              <a:rPr lang="en-US" sz="4800" b="1" u="sng" dirty="0" err="1">
                <a:solidFill>
                  <a:schemeClr val="bg1"/>
                </a:solidFill>
              </a:rPr>
              <a:t>CyberRobotics</a:t>
            </a:r>
            <a:endParaRPr lang="en-US" sz="4800" b="1" u="sng" dirty="0">
              <a:solidFill>
                <a:schemeClr val="bg1"/>
              </a:solidFill>
            </a:endParaRPr>
          </a:p>
        </p:txBody>
      </p:sp>
    </p:spTree>
    <p:extLst>
      <p:ext uri="{BB962C8B-B14F-4D97-AF65-F5344CB8AC3E}">
        <p14:creationId xmlns:p14="http://schemas.microsoft.com/office/powerpoint/2010/main" val="17242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flipH="1">
            <a:off x="0" y="16077"/>
            <a:ext cx="12192000" cy="6841923"/>
          </a:xfrm>
        </p:spPr>
      </p:pic>
      <p:sp>
        <p:nvSpPr>
          <p:cNvPr id="2" name="Title 1"/>
          <p:cNvSpPr>
            <a:spLocks noGrp="1"/>
          </p:cNvSpPr>
          <p:nvPr>
            <p:ph type="title"/>
          </p:nvPr>
        </p:nvSpPr>
        <p:spPr>
          <a:xfrm>
            <a:off x="5852159" y="473278"/>
            <a:ext cx="5760721" cy="3480536"/>
          </a:xfrm>
          <a:solidFill>
            <a:srgbClr val="FFFF00">
              <a:alpha val="85000"/>
            </a:srgbClr>
          </a:solidFill>
        </p:spPr>
        <p:txBody>
          <a:bodyPr>
            <a:noAutofit/>
          </a:bodyPr>
          <a:lstStyle/>
          <a:p>
            <a:pPr algn="ctr"/>
            <a:r>
              <a:rPr lang="en-US" sz="3600" dirty="0" smtClean="0">
                <a:latin typeface="Amazon Ember" panose="020B0603020204020204" pitchFamily="34" charset="0"/>
                <a:ea typeface="Amazon Ember" panose="020B0603020204020204" pitchFamily="34" charset="0"/>
                <a:cs typeface="Amazon Ember" panose="020B0603020204020204" pitchFamily="34" charset="0"/>
              </a:rPr>
              <a:t>Can you program an Amazon Hercules robot to deliver your friend’s birthday present on time?</a:t>
            </a:r>
            <a:endParaRPr lang="en-US" sz="36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41920" y="473278"/>
            <a:ext cx="3564556" cy="5104111"/>
          </a:xfrm>
        </p:spPr>
      </p:pic>
      <p:pic>
        <p:nvPicPr>
          <p:cNvPr id="2050" name="Picture 2" descr="Robotics, Coding and STEM Education – CoderZ and CR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491" y="4779266"/>
            <a:ext cx="2285457" cy="686849"/>
          </a:xfrm>
          <a:prstGeom prst="rect">
            <a:avLst/>
          </a:prstGeom>
          <a:solidFill>
            <a:schemeClr val="bg1"/>
          </a:solidFill>
        </p:spPr>
      </p:pic>
      <p:sp>
        <p:nvSpPr>
          <p:cNvPr id="8" name="Rectangle 7"/>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018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13720" cy="1325563"/>
          </a:xfrm>
        </p:spPr>
        <p:txBody>
          <a:bodyPr>
            <a:normAutofit/>
          </a:bodyPr>
          <a:lstStyle/>
          <a:p>
            <a:r>
              <a:rPr lang="en-US" dirty="0" smtClean="0"/>
              <a:t>What is it?</a:t>
            </a:r>
            <a:endParaRPr lang="en-US" dirty="0"/>
          </a:p>
        </p:txBody>
      </p:sp>
      <p:sp>
        <p:nvSpPr>
          <p:cNvPr id="3" name="Content Placeholder 2"/>
          <p:cNvSpPr>
            <a:spLocks noGrp="1"/>
          </p:cNvSpPr>
          <p:nvPr>
            <p:ph idx="1"/>
          </p:nvPr>
        </p:nvSpPr>
        <p:spPr/>
        <p:txBody>
          <a:bodyPr/>
          <a:lstStyle/>
          <a:p>
            <a:r>
              <a:rPr lang="en-US" dirty="0" smtClean="0"/>
              <a:t>23 coding missions based on a real world scenario</a:t>
            </a:r>
          </a:p>
          <a:p>
            <a:r>
              <a:rPr lang="en-US" dirty="0" smtClean="0"/>
              <a:t>Coding lessons are split across 3 lessons</a:t>
            </a:r>
          </a:p>
          <a:p>
            <a:r>
              <a:rPr lang="en-US" dirty="0" smtClean="0"/>
              <a:t>Each lesson is designed for a 45 minute session</a:t>
            </a:r>
          </a:p>
          <a:p>
            <a:r>
              <a:rPr lang="en-US" dirty="0" smtClean="0"/>
              <a:t>Built-in videos to provide context and AFE Intern role models</a:t>
            </a:r>
          </a:p>
          <a:p>
            <a:r>
              <a:rPr lang="en-US" dirty="0" smtClean="0"/>
              <a:t>Built-in quizzes </a:t>
            </a:r>
          </a:p>
          <a:p>
            <a:r>
              <a:rPr lang="en-US" dirty="0" smtClean="0"/>
              <a:t>Bonus game unlocked when all missions are completed</a:t>
            </a:r>
          </a:p>
          <a:p>
            <a:endParaRPr lang="en-US" dirty="0" smtClean="0"/>
          </a:p>
          <a:p>
            <a:endParaRPr lang="en-US" dirty="0" smtClean="0"/>
          </a:p>
          <a:p>
            <a:endParaRPr lang="en-US"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041" y="120155"/>
            <a:ext cx="1153160" cy="1371329"/>
          </a:xfrm>
          <a:prstGeom prst="rect">
            <a:avLst/>
          </a:prstGeom>
        </p:spPr>
      </p:pic>
      <p:sp>
        <p:nvSpPr>
          <p:cNvPr id="17" name="Rectangle 16"/>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370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nuts and bolts</a:t>
            </a:r>
            <a:endParaRPr lang="en-US" dirty="0"/>
          </a:p>
        </p:txBody>
      </p:sp>
      <p:sp>
        <p:nvSpPr>
          <p:cNvPr id="3" name="Content Placeholder 2"/>
          <p:cNvSpPr>
            <a:spLocks noGrp="1"/>
          </p:cNvSpPr>
          <p:nvPr>
            <p:ph idx="1"/>
          </p:nvPr>
        </p:nvSpPr>
        <p:spPr>
          <a:xfrm>
            <a:off x="838200" y="1825625"/>
            <a:ext cx="10515600" cy="3796699"/>
          </a:xfrm>
        </p:spPr>
        <p:txBody>
          <a:bodyPr>
            <a:normAutofit lnSpcReduction="10000"/>
          </a:bodyPr>
          <a:lstStyle/>
          <a:p>
            <a:r>
              <a:rPr lang="en-US" dirty="0" err="1" smtClean="0"/>
              <a:t>Blockly</a:t>
            </a:r>
            <a:r>
              <a:rPr lang="en-US" dirty="0" smtClean="0"/>
              <a:t> based drag and drop coding environment</a:t>
            </a:r>
          </a:p>
          <a:p>
            <a:r>
              <a:rPr lang="en-US" dirty="0" smtClean="0"/>
              <a:t>100% browser based, no software installation required</a:t>
            </a:r>
          </a:p>
          <a:p>
            <a:r>
              <a:rPr lang="en-US" dirty="0" smtClean="0"/>
              <a:t>Separate teacher and student login</a:t>
            </a:r>
          </a:p>
          <a:p>
            <a:r>
              <a:rPr lang="en-US" dirty="0" smtClean="0"/>
              <a:t>Includes teacher instructional manual</a:t>
            </a:r>
          </a:p>
          <a:p>
            <a:r>
              <a:rPr lang="en-US" dirty="0" smtClean="0"/>
              <a:t>Dashboard allows teachers to track progress</a:t>
            </a:r>
          </a:p>
          <a:p>
            <a:r>
              <a:rPr lang="en-US" dirty="0" smtClean="0"/>
              <a:t>Works on Chrome books</a:t>
            </a:r>
          </a:p>
          <a:p>
            <a:r>
              <a:rPr lang="en-US" dirty="0" smtClean="0"/>
              <a:t>Not supported on iPads</a:t>
            </a:r>
          </a:p>
          <a:p>
            <a:r>
              <a:rPr lang="en-US" dirty="0" smtClean="0"/>
              <a:t>Monthly $250 Classroom Raffle</a:t>
            </a:r>
          </a:p>
          <a:p>
            <a:endParaRPr lang="en-US" dirty="0" smtClean="0"/>
          </a:p>
          <a:p>
            <a:endParaRPr lang="en-US" dirty="0" smtClean="0"/>
          </a:p>
          <a:p>
            <a:pPr marL="0" indent="0">
              <a:buNone/>
            </a:pPr>
            <a:endParaRPr lang="en-US" dirty="0"/>
          </a:p>
        </p:txBody>
      </p:sp>
      <p:pic>
        <p:nvPicPr>
          <p:cNvPr id="14" name="Picture 13" descr="K is for Kindergarten: Recogniti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1193" y="3097047"/>
            <a:ext cx="3181350" cy="3181350"/>
          </a:xfrm>
          <a:prstGeom prst="rect">
            <a:avLst/>
          </a:prstGeom>
        </p:spPr>
      </p:pic>
      <p:sp>
        <p:nvSpPr>
          <p:cNvPr id="15" name="Rectangle 14"/>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158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EBBB261-F1DA-8348-90D6-C0D1EF4A10B5}"/>
              </a:ext>
            </a:extLst>
          </p:cNvPr>
          <p:cNvSpPr txBox="1">
            <a:spLocks/>
          </p:cNvSpPr>
          <p:nvPr/>
        </p:nvSpPr>
        <p:spPr>
          <a:xfrm>
            <a:off x="1947912" y="5131934"/>
            <a:ext cx="4216958" cy="1916957"/>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b="1" i="0" kern="120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defRPr>
            </a:lvl1pPr>
          </a:lstStyle>
          <a:p>
            <a:pPr algn="l"/>
            <a:r>
              <a:rPr lang="en-US" sz="32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Hilah Barbot</a:t>
            </a:r>
          </a:p>
          <a:p>
            <a:pPr algn="l"/>
            <a:r>
              <a:rPr lang="en-US" sz="28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Sr. Product Manager</a:t>
            </a:r>
          </a:p>
          <a:p>
            <a:pPr algn="l"/>
            <a:r>
              <a:rPr lang="en-US" sz="28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barhilah@amazon.com</a:t>
            </a:r>
          </a:p>
        </p:txBody>
      </p:sp>
      <p:pic>
        <p:nvPicPr>
          <p:cNvPr id="25" name="Picture 24">
            <a:extLst>
              <a:ext uri="{FF2B5EF4-FFF2-40B4-BE49-F238E27FC236}">
                <a16:creationId xmlns:a16="http://schemas.microsoft.com/office/drawing/2014/main" id="{310050E4-8C17-0047-A618-9C4D7C9939F1}"/>
              </a:ext>
            </a:extLst>
          </p:cNvPr>
          <p:cNvPicPr>
            <a:picLocks noChangeAspect="1"/>
          </p:cNvPicPr>
          <p:nvPr/>
        </p:nvPicPr>
        <p:blipFill>
          <a:blip r:embed="rId3"/>
          <a:stretch>
            <a:fillRect/>
          </a:stretch>
        </p:blipFill>
        <p:spPr>
          <a:xfrm>
            <a:off x="526340" y="564087"/>
            <a:ext cx="779990" cy="736600"/>
          </a:xfrm>
          <a:prstGeom prst="rect">
            <a:avLst/>
          </a:prstGeom>
        </p:spPr>
      </p:pic>
      <p:pic>
        <p:nvPicPr>
          <p:cNvPr id="29" name="Picture 28">
            <a:extLst>
              <a:ext uri="{FF2B5EF4-FFF2-40B4-BE49-F238E27FC236}">
                <a16:creationId xmlns:a16="http://schemas.microsoft.com/office/drawing/2014/main" id="{78299471-B847-0E46-80B0-130EE390278C}"/>
              </a:ext>
            </a:extLst>
          </p:cNvPr>
          <p:cNvPicPr>
            <a:picLocks noChangeAspect="1"/>
          </p:cNvPicPr>
          <p:nvPr/>
        </p:nvPicPr>
        <p:blipFill>
          <a:blip r:embed="rId4"/>
          <a:stretch>
            <a:fillRect/>
          </a:stretch>
        </p:blipFill>
        <p:spPr>
          <a:xfrm>
            <a:off x="476303" y="3285626"/>
            <a:ext cx="999134" cy="800100"/>
          </a:xfrm>
          <a:prstGeom prst="rect">
            <a:avLst/>
          </a:prstGeom>
        </p:spPr>
      </p:pic>
      <p:pic>
        <p:nvPicPr>
          <p:cNvPr id="31" name="Picture 30">
            <a:extLst>
              <a:ext uri="{FF2B5EF4-FFF2-40B4-BE49-F238E27FC236}">
                <a16:creationId xmlns:a16="http://schemas.microsoft.com/office/drawing/2014/main" id="{0E3805F0-AE52-614A-910D-FD9EFFCE16B7}"/>
              </a:ext>
            </a:extLst>
          </p:cNvPr>
          <p:cNvPicPr>
            <a:picLocks noChangeAspect="1"/>
          </p:cNvPicPr>
          <p:nvPr/>
        </p:nvPicPr>
        <p:blipFill>
          <a:blip r:embed="rId5"/>
          <a:stretch>
            <a:fillRect/>
          </a:stretch>
        </p:blipFill>
        <p:spPr>
          <a:xfrm>
            <a:off x="705274" y="4994143"/>
            <a:ext cx="531643" cy="698500"/>
          </a:xfrm>
          <a:prstGeom prst="rect">
            <a:avLst/>
          </a:prstGeom>
        </p:spPr>
      </p:pic>
      <p:pic>
        <p:nvPicPr>
          <p:cNvPr id="33" name="Picture 32">
            <a:extLst>
              <a:ext uri="{FF2B5EF4-FFF2-40B4-BE49-F238E27FC236}">
                <a16:creationId xmlns:a16="http://schemas.microsoft.com/office/drawing/2014/main" id="{799CC2D8-E980-DE4B-AE99-0A0151214577}"/>
              </a:ext>
            </a:extLst>
          </p:cNvPr>
          <p:cNvPicPr>
            <a:picLocks noChangeAspect="1"/>
          </p:cNvPicPr>
          <p:nvPr/>
        </p:nvPicPr>
        <p:blipFill>
          <a:blip r:embed="rId6"/>
          <a:stretch>
            <a:fillRect/>
          </a:stretch>
        </p:blipFill>
        <p:spPr>
          <a:xfrm>
            <a:off x="11232993" y="4911808"/>
            <a:ext cx="883487" cy="541169"/>
          </a:xfrm>
          <a:prstGeom prst="rect">
            <a:avLst/>
          </a:prstGeom>
        </p:spPr>
      </p:pic>
      <p:pic>
        <p:nvPicPr>
          <p:cNvPr id="35" name="Picture 34">
            <a:extLst>
              <a:ext uri="{FF2B5EF4-FFF2-40B4-BE49-F238E27FC236}">
                <a16:creationId xmlns:a16="http://schemas.microsoft.com/office/drawing/2014/main" id="{CC2EBB42-770D-A944-A903-BE0F73355EE7}"/>
              </a:ext>
            </a:extLst>
          </p:cNvPr>
          <p:cNvPicPr>
            <a:picLocks noChangeAspect="1"/>
          </p:cNvPicPr>
          <p:nvPr/>
        </p:nvPicPr>
        <p:blipFill>
          <a:blip r:embed="rId7"/>
          <a:stretch>
            <a:fillRect/>
          </a:stretch>
        </p:blipFill>
        <p:spPr>
          <a:xfrm>
            <a:off x="11015753" y="387056"/>
            <a:ext cx="748753" cy="659494"/>
          </a:xfrm>
          <a:prstGeom prst="rect">
            <a:avLst/>
          </a:prstGeom>
        </p:spPr>
      </p:pic>
      <p:pic>
        <p:nvPicPr>
          <p:cNvPr id="42" name="Picture 41">
            <a:extLst>
              <a:ext uri="{FF2B5EF4-FFF2-40B4-BE49-F238E27FC236}">
                <a16:creationId xmlns:a16="http://schemas.microsoft.com/office/drawing/2014/main" id="{3A014096-6780-ED43-A759-0444A881FFF5}"/>
              </a:ext>
            </a:extLst>
          </p:cNvPr>
          <p:cNvPicPr>
            <a:picLocks noChangeAspect="1"/>
          </p:cNvPicPr>
          <p:nvPr/>
        </p:nvPicPr>
        <p:blipFill>
          <a:blip r:embed="rId8"/>
          <a:stretch>
            <a:fillRect/>
          </a:stretch>
        </p:blipFill>
        <p:spPr>
          <a:xfrm>
            <a:off x="11002331" y="2569128"/>
            <a:ext cx="893091" cy="843410"/>
          </a:xfrm>
          <a:prstGeom prst="rect">
            <a:avLst/>
          </a:prstGeom>
        </p:spPr>
      </p:pic>
      <p:sp>
        <p:nvSpPr>
          <p:cNvPr id="20" name="Title 1">
            <a:extLst>
              <a:ext uri="{FF2B5EF4-FFF2-40B4-BE49-F238E27FC236}">
                <a16:creationId xmlns:a16="http://schemas.microsoft.com/office/drawing/2014/main" id="{7EBBB261-F1DA-8348-90D6-C0D1EF4A10B5}"/>
              </a:ext>
            </a:extLst>
          </p:cNvPr>
          <p:cNvSpPr txBox="1">
            <a:spLocks/>
          </p:cNvSpPr>
          <p:nvPr/>
        </p:nvSpPr>
        <p:spPr>
          <a:xfrm>
            <a:off x="6541837" y="5166478"/>
            <a:ext cx="4460493" cy="1085349"/>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b="1" i="0" kern="120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defRPr>
            </a:lvl1pPr>
          </a:lstStyle>
          <a:p>
            <a:pPr algn="l"/>
            <a:r>
              <a:rPr lang="en-US" sz="26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Former Science and Computer Science Teacher &amp; FIRST Lego League Coach</a:t>
            </a:r>
          </a:p>
        </p:txBody>
      </p:sp>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22850" b="9050"/>
          <a:stretch/>
        </p:blipFill>
        <p:spPr>
          <a:xfrm>
            <a:off x="2266148" y="691197"/>
            <a:ext cx="8128000" cy="4151376"/>
          </a:xfrm>
          <a:prstGeom prst="rect">
            <a:avLst/>
          </a:prstGeom>
        </p:spPr>
      </p:pic>
    </p:spTree>
    <p:extLst>
      <p:ext uri="{BB962C8B-B14F-4D97-AF65-F5344CB8AC3E}">
        <p14:creationId xmlns:p14="http://schemas.microsoft.com/office/powerpoint/2010/main" val="65257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216461"/>
            <a:ext cx="11673840" cy="1325563"/>
          </a:xfrm>
        </p:spPr>
        <p:txBody>
          <a:bodyPr>
            <a:noAutofit/>
          </a:bodyPr>
          <a:lstStyle/>
          <a:p>
            <a:r>
              <a:rPr lang="en-US" dirty="0" smtClean="0"/>
              <a:t>Bring the Challenge</a:t>
            </a:r>
            <a:r>
              <a:rPr lang="en-US" dirty="0"/>
              <a:t> </a:t>
            </a:r>
            <a:r>
              <a:rPr lang="en-US" dirty="0" smtClean="0"/>
              <a:t>to your class:</a:t>
            </a:r>
            <a:endParaRPr lang="en-US" dirty="0"/>
          </a:p>
        </p:txBody>
      </p:sp>
      <p:sp>
        <p:nvSpPr>
          <p:cNvPr id="3" name="Content Placeholder 2"/>
          <p:cNvSpPr>
            <a:spLocks noGrp="1"/>
          </p:cNvSpPr>
          <p:nvPr>
            <p:ph idx="1"/>
          </p:nvPr>
        </p:nvSpPr>
        <p:spPr>
          <a:xfrm>
            <a:off x="801093" y="1527097"/>
            <a:ext cx="5949087" cy="4929368"/>
          </a:xfrm>
        </p:spPr>
        <p:txBody>
          <a:bodyPr>
            <a:noAutofit/>
          </a:bodyPr>
          <a:lstStyle/>
          <a:p>
            <a:pPr marL="0" indent="0">
              <a:lnSpc>
                <a:spcPct val="120000"/>
              </a:lnSpc>
              <a:buNone/>
            </a:pPr>
            <a:r>
              <a:rPr lang="en-US" sz="2400" dirty="0" smtClean="0">
                <a:latin typeface="Amazon Ember" panose="020B0603020204020204" pitchFamily="34" charset="0"/>
                <a:ea typeface="Amazon Ember" panose="020B0603020204020204" pitchFamily="34" charset="0"/>
                <a:cs typeface="Amazon Ember" panose="020B0603020204020204" pitchFamily="34" charset="0"/>
              </a:rPr>
              <a:t>Head to </a:t>
            </a:r>
            <a:r>
              <a:rPr lang="en-US" sz="2400" b="1" u="sng" dirty="0" smtClean="0">
                <a:latin typeface="Amazon Ember" panose="020B0603020204020204" pitchFamily="34" charset="0"/>
                <a:ea typeface="Amazon Ember" panose="020B0603020204020204" pitchFamily="34" charset="0"/>
                <a:cs typeface="Amazon Ember" panose="020B0603020204020204" pitchFamily="34" charset="0"/>
              </a:rPr>
              <a:t>AmazonFutureEngineer.com</a:t>
            </a:r>
            <a:r>
              <a:rPr lang="en-US" sz="2400" dirty="0" smtClean="0">
                <a:latin typeface="Amazon Ember" panose="020B0603020204020204" pitchFamily="34" charset="0"/>
                <a:ea typeface="Amazon Ember" panose="020B0603020204020204" pitchFamily="34" charset="0"/>
                <a:cs typeface="Amazon Ember" panose="020B0603020204020204" pitchFamily="34" charset="0"/>
              </a:rPr>
              <a:t> to use the challenge with your students!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580" y="1613853"/>
            <a:ext cx="3708270" cy="2964814"/>
          </a:xfrm>
          <a:prstGeom prst="rect">
            <a:avLst/>
          </a:prstGeom>
        </p:spPr>
      </p:pic>
      <p:pic>
        <p:nvPicPr>
          <p:cNvPr id="6" name="Picture 4" descr="https://lh3.googleusercontent.com/qUp4A_oAC1XDYExe6zoukB_bFo2z60ipdMKsG3E0JNYr3D480-g3Z_ohiSDIV_vbNYjNTjBR2kABwvHEjqf5zm4c1YbAPIye_KPt3DHNRgsFhf_fNGq9-fmGaToXR5oOlkCzGU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435" y="4042093"/>
            <a:ext cx="1684560" cy="18349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718691" y="2777090"/>
            <a:ext cx="6113893" cy="3603153"/>
          </a:xfrm>
          <a:prstGeom prst="rect">
            <a:avLst/>
          </a:prstGeom>
        </p:spPr>
      </p:pic>
    </p:spTree>
    <p:extLst>
      <p:ext uri="{BB962C8B-B14F-4D97-AF65-F5344CB8AC3E}">
        <p14:creationId xmlns:p14="http://schemas.microsoft.com/office/powerpoint/2010/main" val="712894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08" y="194351"/>
            <a:ext cx="10777580" cy="1325563"/>
          </a:xfrm>
        </p:spPr>
        <p:txBody>
          <a:bodyPr/>
          <a:lstStyle/>
          <a:p>
            <a:r>
              <a:rPr lang="en-US" dirty="0" smtClean="0"/>
              <a:t>Free Virtual Robotics with </a:t>
            </a:r>
            <a:r>
              <a:rPr lang="en-US" dirty="0" err="1" smtClean="0"/>
              <a:t>CoderZ</a:t>
            </a:r>
            <a:r>
              <a:rPr lang="en-US" dirty="0" smtClean="0"/>
              <a:t>:</a:t>
            </a:r>
            <a:endParaRPr lang="en-US" dirty="0"/>
          </a:p>
        </p:txBody>
      </p:sp>
      <p:sp>
        <p:nvSpPr>
          <p:cNvPr id="4" name="Rectangle 3"/>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85762" y="1662112"/>
            <a:ext cx="11420475" cy="3533775"/>
          </a:xfrm>
          <a:prstGeom prst="rect">
            <a:avLst/>
          </a:prstGeom>
        </p:spPr>
      </p:pic>
    </p:spTree>
    <p:extLst>
      <p:ext uri="{BB962C8B-B14F-4D97-AF65-F5344CB8AC3E}">
        <p14:creationId xmlns:p14="http://schemas.microsoft.com/office/powerpoint/2010/main" val="1313015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393" y="183673"/>
            <a:ext cx="10515600" cy="1325563"/>
          </a:xfrm>
        </p:spPr>
        <p:txBody>
          <a:bodyPr/>
          <a:lstStyle/>
          <a:p>
            <a:r>
              <a:rPr lang="en-US" dirty="0" smtClean="0"/>
              <a:t>Virtual Field Trips – Later this Spring!</a:t>
            </a:r>
            <a:endParaRPr lang="en-US" dirty="0"/>
          </a:p>
        </p:txBody>
      </p:sp>
      <p:pic>
        <p:nvPicPr>
          <p:cNvPr id="1026" name="Picture 2" descr="Yes, you can now take a tour of one of Amazon's massive warehouse  facilities - GeekW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12" y="1327784"/>
            <a:ext cx="9610725" cy="4829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8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08" y="194351"/>
            <a:ext cx="10777580" cy="1325563"/>
          </a:xfrm>
        </p:spPr>
        <p:txBody>
          <a:bodyPr/>
          <a:lstStyle/>
          <a:p>
            <a:r>
              <a:rPr lang="en-US" dirty="0" smtClean="0"/>
              <a:t>Stay in Touch!</a:t>
            </a:r>
            <a:endParaRPr lang="en-US" dirty="0"/>
          </a:p>
        </p:txBody>
      </p:sp>
      <p:sp>
        <p:nvSpPr>
          <p:cNvPr id="4" name="Rectangle 3"/>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975894" y="978965"/>
            <a:ext cx="4927901" cy="5509989"/>
          </a:xfrm>
          <a:prstGeom prst="rect">
            <a:avLst/>
          </a:prstGeom>
        </p:spPr>
      </p:pic>
      <p:pic>
        <p:nvPicPr>
          <p:cNvPr id="1026" name="Picture 2" descr="Content Writer at Don't Be a Stranger (Rem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835" y="1791516"/>
            <a:ext cx="3586976" cy="358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93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EBBB261-F1DA-8348-90D6-C0D1EF4A10B5}"/>
              </a:ext>
            </a:extLst>
          </p:cNvPr>
          <p:cNvSpPr txBox="1">
            <a:spLocks/>
          </p:cNvSpPr>
          <p:nvPr/>
        </p:nvSpPr>
        <p:spPr>
          <a:xfrm>
            <a:off x="1455593" y="1546694"/>
            <a:ext cx="9485714" cy="2132863"/>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b="1" i="0" kern="120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defRPr>
            </a:lvl1pPr>
          </a:lstStyle>
          <a:p>
            <a:r>
              <a:rPr lang="en-US" sz="66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Let’s see </a:t>
            </a:r>
            <a:r>
              <a:rPr lang="en-US" sz="66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the </a:t>
            </a:r>
          </a:p>
          <a:p>
            <a:r>
              <a:rPr lang="en-US" sz="66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Cyber Robotics Challenge </a:t>
            </a:r>
          </a:p>
          <a:p>
            <a:r>
              <a:rPr lang="en-US" sz="66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in action</a:t>
            </a:r>
            <a:r>
              <a:rPr lang="en-US" sz="6600" b="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endParaRPr lang="en-US" sz="6600" b="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5" name="Picture 24">
            <a:extLst>
              <a:ext uri="{FF2B5EF4-FFF2-40B4-BE49-F238E27FC236}">
                <a16:creationId xmlns:a16="http://schemas.microsoft.com/office/drawing/2014/main" id="{310050E4-8C17-0047-A618-9C4D7C9939F1}"/>
              </a:ext>
            </a:extLst>
          </p:cNvPr>
          <p:cNvPicPr>
            <a:picLocks noChangeAspect="1"/>
          </p:cNvPicPr>
          <p:nvPr/>
        </p:nvPicPr>
        <p:blipFill>
          <a:blip r:embed="rId3"/>
          <a:stretch>
            <a:fillRect/>
          </a:stretch>
        </p:blipFill>
        <p:spPr>
          <a:xfrm>
            <a:off x="526340" y="564087"/>
            <a:ext cx="779990" cy="736600"/>
          </a:xfrm>
          <a:prstGeom prst="rect">
            <a:avLst/>
          </a:prstGeom>
        </p:spPr>
      </p:pic>
      <p:pic>
        <p:nvPicPr>
          <p:cNvPr id="29" name="Picture 28">
            <a:extLst>
              <a:ext uri="{FF2B5EF4-FFF2-40B4-BE49-F238E27FC236}">
                <a16:creationId xmlns:a16="http://schemas.microsoft.com/office/drawing/2014/main" id="{78299471-B847-0E46-80B0-130EE390278C}"/>
              </a:ext>
            </a:extLst>
          </p:cNvPr>
          <p:cNvPicPr>
            <a:picLocks noChangeAspect="1"/>
          </p:cNvPicPr>
          <p:nvPr/>
        </p:nvPicPr>
        <p:blipFill>
          <a:blip r:embed="rId4"/>
          <a:stretch>
            <a:fillRect/>
          </a:stretch>
        </p:blipFill>
        <p:spPr>
          <a:xfrm>
            <a:off x="476303" y="3285626"/>
            <a:ext cx="999134" cy="800100"/>
          </a:xfrm>
          <a:prstGeom prst="rect">
            <a:avLst/>
          </a:prstGeom>
        </p:spPr>
      </p:pic>
      <p:pic>
        <p:nvPicPr>
          <p:cNvPr id="31" name="Picture 30">
            <a:extLst>
              <a:ext uri="{FF2B5EF4-FFF2-40B4-BE49-F238E27FC236}">
                <a16:creationId xmlns:a16="http://schemas.microsoft.com/office/drawing/2014/main" id="{0E3805F0-AE52-614A-910D-FD9EFFCE16B7}"/>
              </a:ext>
            </a:extLst>
          </p:cNvPr>
          <p:cNvPicPr>
            <a:picLocks noChangeAspect="1"/>
          </p:cNvPicPr>
          <p:nvPr/>
        </p:nvPicPr>
        <p:blipFill>
          <a:blip r:embed="rId5"/>
          <a:stretch>
            <a:fillRect/>
          </a:stretch>
        </p:blipFill>
        <p:spPr>
          <a:xfrm>
            <a:off x="705274" y="4994143"/>
            <a:ext cx="531643" cy="698500"/>
          </a:xfrm>
          <a:prstGeom prst="rect">
            <a:avLst/>
          </a:prstGeom>
        </p:spPr>
      </p:pic>
      <p:pic>
        <p:nvPicPr>
          <p:cNvPr id="33" name="Picture 32">
            <a:extLst>
              <a:ext uri="{FF2B5EF4-FFF2-40B4-BE49-F238E27FC236}">
                <a16:creationId xmlns:a16="http://schemas.microsoft.com/office/drawing/2014/main" id="{799CC2D8-E980-DE4B-AE99-0A0151214577}"/>
              </a:ext>
            </a:extLst>
          </p:cNvPr>
          <p:cNvPicPr>
            <a:picLocks noChangeAspect="1"/>
          </p:cNvPicPr>
          <p:nvPr/>
        </p:nvPicPr>
        <p:blipFill>
          <a:blip r:embed="rId6"/>
          <a:stretch>
            <a:fillRect/>
          </a:stretch>
        </p:blipFill>
        <p:spPr>
          <a:xfrm>
            <a:off x="11232993" y="4911808"/>
            <a:ext cx="883487" cy="541169"/>
          </a:xfrm>
          <a:prstGeom prst="rect">
            <a:avLst/>
          </a:prstGeom>
        </p:spPr>
      </p:pic>
      <p:pic>
        <p:nvPicPr>
          <p:cNvPr id="35" name="Picture 34">
            <a:extLst>
              <a:ext uri="{FF2B5EF4-FFF2-40B4-BE49-F238E27FC236}">
                <a16:creationId xmlns:a16="http://schemas.microsoft.com/office/drawing/2014/main" id="{CC2EBB42-770D-A944-A903-BE0F73355EE7}"/>
              </a:ext>
            </a:extLst>
          </p:cNvPr>
          <p:cNvPicPr>
            <a:picLocks noChangeAspect="1"/>
          </p:cNvPicPr>
          <p:nvPr/>
        </p:nvPicPr>
        <p:blipFill>
          <a:blip r:embed="rId7"/>
          <a:stretch>
            <a:fillRect/>
          </a:stretch>
        </p:blipFill>
        <p:spPr>
          <a:xfrm>
            <a:off x="11015753" y="387056"/>
            <a:ext cx="748753" cy="659494"/>
          </a:xfrm>
          <a:prstGeom prst="rect">
            <a:avLst/>
          </a:prstGeom>
        </p:spPr>
      </p:pic>
      <p:pic>
        <p:nvPicPr>
          <p:cNvPr id="42" name="Picture 41">
            <a:extLst>
              <a:ext uri="{FF2B5EF4-FFF2-40B4-BE49-F238E27FC236}">
                <a16:creationId xmlns:a16="http://schemas.microsoft.com/office/drawing/2014/main" id="{3A014096-6780-ED43-A759-0444A881FFF5}"/>
              </a:ext>
            </a:extLst>
          </p:cNvPr>
          <p:cNvPicPr>
            <a:picLocks noChangeAspect="1"/>
          </p:cNvPicPr>
          <p:nvPr/>
        </p:nvPicPr>
        <p:blipFill>
          <a:blip r:embed="rId8"/>
          <a:stretch>
            <a:fillRect/>
          </a:stretch>
        </p:blipFill>
        <p:spPr>
          <a:xfrm>
            <a:off x="11002331" y="2569128"/>
            <a:ext cx="893091" cy="843410"/>
          </a:xfrm>
          <a:prstGeom prst="rect">
            <a:avLst/>
          </a:prstGeom>
        </p:spPr>
      </p:pic>
      <p:sp>
        <p:nvSpPr>
          <p:cNvPr id="9" name="Rectangle 8"/>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84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631" y="-175807"/>
            <a:ext cx="10515600" cy="1325563"/>
          </a:xfrm>
        </p:spPr>
        <p:txBody>
          <a:bodyPr/>
          <a:lstStyle/>
          <a:p>
            <a:r>
              <a:rPr lang="en-US" dirty="0" smtClean="0"/>
              <a:t>Start playing: </a:t>
            </a:r>
            <a:r>
              <a:rPr lang="en-US" u="sng" dirty="0" smtClean="0"/>
              <a:t>play.gocoderz.com</a:t>
            </a:r>
            <a:endParaRPr lang="en-US" u="sng" dirty="0"/>
          </a:p>
        </p:txBody>
      </p:sp>
      <p:pic>
        <p:nvPicPr>
          <p:cNvPr id="3" name="Picture 2"/>
          <p:cNvPicPr>
            <a:picLocks noChangeAspect="1"/>
          </p:cNvPicPr>
          <p:nvPr/>
        </p:nvPicPr>
        <p:blipFill rotWithShape="1">
          <a:blip r:embed="rId3"/>
          <a:srcRect t="29004"/>
          <a:stretch/>
        </p:blipFill>
        <p:spPr>
          <a:xfrm>
            <a:off x="520977" y="1082644"/>
            <a:ext cx="11217942" cy="4733901"/>
          </a:xfrm>
          <a:prstGeom prst="rect">
            <a:avLst/>
          </a:prstGeom>
        </p:spPr>
      </p:pic>
      <p:sp>
        <p:nvSpPr>
          <p:cNvPr id="4" name="Rectangle 3"/>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84964" y="3056923"/>
            <a:ext cx="4600690" cy="707886"/>
          </a:xfrm>
          <a:prstGeom prst="rect">
            <a:avLst/>
          </a:prstGeom>
          <a:solidFill>
            <a:schemeClr val="bg1"/>
          </a:solidFill>
          <a:ln>
            <a:solidFill>
              <a:schemeClr val="tx1"/>
            </a:solidFill>
          </a:ln>
        </p:spPr>
        <p:txBody>
          <a:bodyPr wrap="square" rtlCol="0">
            <a:spAutoFit/>
          </a:bodyPr>
          <a:lstStyle/>
          <a:p>
            <a:r>
              <a:rPr lang="en-US" sz="4000" b="1" dirty="0"/>
              <a:t>kbsylscpbs</a:t>
            </a:r>
            <a:endParaRPr lang="en-US" sz="4000" dirty="0"/>
          </a:p>
        </p:txBody>
      </p:sp>
    </p:spTree>
    <p:extLst>
      <p:ext uri="{BB962C8B-B14F-4D97-AF65-F5344CB8AC3E}">
        <p14:creationId xmlns:p14="http://schemas.microsoft.com/office/powerpoint/2010/main" val="3419151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42" y="104139"/>
            <a:ext cx="10515600" cy="1325563"/>
          </a:xfrm>
        </p:spPr>
        <p:txBody>
          <a:bodyPr>
            <a:normAutofit/>
          </a:bodyPr>
          <a:lstStyle/>
          <a:p>
            <a:r>
              <a:rPr lang="en-US" sz="4000" dirty="0" smtClean="0"/>
              <a:t>Finish setting up your STUDENT account:</a:t>
            </a:r>
            <a:endParaRPr lang="en-US" sz="4000" u="sng" dirty="0"/>
          </a:p>
        </p:txBody>
      </p:sp>
      <p:pic>
        <p:nvPicPr>
          <p:cNvPr id="3074" name="Picture 2" descr="https://lh5.googleusercontent.com/5VFDJzPEbbmu1PqHwYZ4WFMT2eHnEOhJ22foSTLZfC636bpHRXmc8lXk3i7ZmJygXoyeJCcq234TxrocHPDFwOz1m8VKLkzJzLNvuu9g24V2gTdPJqwkRmQ4glTc3tE_4FpBom9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43" y="1429702"/>
            <a:ext cx="5386599" cy="44072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126454" y="1495300"/>
            <a:ext cx="4953026" cy="4254133"/>
          </a:xfrm>
          <a:prstGeom prst="rect">
            <a:avLst/>
          </a:prstGeom>
        </p:spPr>
      </p:pic>
    </p:spTree>
    <p:extLst>
      <p:ext uri="{BB962C8B-B14F-4D97-AF65-F5344CB8AC3E}">
        <p14:creationId xmlns:p14="http://schemas.microsoft.com/office/powerpoint/2010/main" val="2401890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513" y="365125"/>
            <a:ext cx="10515600" cy="1325563"/>
          </a:xfrm>
        </p:spPr>
        <p:txBody>
          <a:bodyPr/>
          <a:lstStyle/>
          <a:p>
            <a:r>
              <a:rPr lang="en-US" dirty="0" smtClean="0"/>
              <a:t>Get Started – One mission at a time!</a:t>
            </a:r>
            <a:endParaRPr lang="en-US" dirty="0"/>
          </a:p>
        </p:txBody>
      </p:sp>
      <p:pic>
        <p:nvPicPr>
          <p:cNvPr id="4098" name="Picture 2" descr="https://lh3.googleusercontent.com/3T9zCVKfh-gTEAkRiUESqeHWkuvbhNSDu1WB64kiVmp17sv8-mT6p0fVQ3M_o1e2Wi27MpQ-0qaUIb3WbYRlkFzwUNy2Ku6-4hksKhlLCPbXmlq_BzujvEXaVu7H8B_fhrY-aUH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 y="2010626"/>
            <a:ext cx="11506213" cy="29582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8618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507616" y="2229719"/>
            <a:ext cx="109728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lay"/>
              <a:buNone/>
            </a:pPr>
            <a:r>
              <a:rPr lang="en-US" dirty="0" smtClean="0"/>
              <a:t>OR… support our Robotics Trivia Winner as they go through the challenge LIVE!</a:t>
            </a:r>
            <a:endParaRPr dirty="0"/>
          </a:p>
        </p:txBody>
      </p:sp>
      <p:sp>
        <p:nvSpPr>
          <p:cNvPr id="91" name="Google Shape;91;p13"/>
          <p:cNvSpPr/>
          <p:nvPr/>
        </p:nvSpPr>
        <p:spPr>
          <a:xfrm>
            <a:off x="-203967" y="6156960"/>
            <a:ext cx="12395966" cy="701040"/>
          </a:xfrm>
          <a:prstGeom prst="rect">
            <a:avLst/>
          </a:prstGeom>
          <a:solidFill>
            <a:srgbClr val="0E5DF8"/>
          </a:solidFill>
          <a:ln w="12700" cap="flat" cmpd="sng">
            <a:solidFill>
              <a:srgbClr val="0E5D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676409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What are the teacher resources?</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smtClean="0"/>
          </a:p>
          <a:p>
            <a:endParaRPr lang="en-US" dirty="0"/>
          </a:p>
        </p:txBody>
      </p:sp>
      <p:pic>
        <p:nvPicPr>
          <p:cNvPr id="15" name="Picture 14" descr="K is for Kindergarten: Recogniti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3290" y="1541246"/>
            <a:ext cx="4221379" cy="4221379"/>
          </a:xfrm>
          <a:prstGeom prst="rect">
            <a:avLst/>
          </a:prstGeom>
        </p:spPr>
      </p:pic>
      <p:sp>
        <p:nvSpPr>
          <p:cNvPr id="14" name="Google Shape;91;p13"/>
          <p:cNvSpPr/>
          <p:nvPr/>
        </p:nvSpPr>
        <p:spPr>
          <a:xfrm>
            <a:off x="-203967" y="6156960"/>
            <a:ext cx="12395966" cy="701040"/>
          </a:xfrm>
          <a:prstGeom prst="rect">
            <a:avLst/>
          </a:prstGeom>
          <a:solidFill>
            <a:srgbClr val="0E5DF8"/>
          </a:solidFill>
          <a:ln w="12700" cap="flat" cmpd="sng">
            <a:solidFill>
              <a:srgbClr val="0E5D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08684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BFC"/>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86" y="1525514"/>
            <a:ext cx="7737114" cy="4526211"/>
          </a:xfrm>
          <a:prstGeom prst="rect">
            <a:avLst/>
          </a:prstGeom>
          <a:ln>
            <a:noFill/>
          </a:ln>
        </p:spPr>
      </p:pic>
      <p:sp>
        <p:nvSpPr>
          <p:cNvPr id="2" name="Title 1"/>
          <p:cNvSpPr>
            <a:spLocks noGrp="1"/>
          </p:cNvSpPr>
          <p:nvPr>
            <p:ph type="title"/>
          </p:nvPr>
        </p:nvSpPr>
        <p:spPr>
          <a:xfrm>
            <a:off x="596266" y="449711"/>
            <a:ext cx="10515600" cy="1325563"/>
          </a:xfrm>
        </p:spPr>
        <p:txBody>
          <a:bodyPr/>
          <a:lstStyle/>
          <a:p>
            <a:r>
              <a:rPr lang="en-US" dirty="0" smtClean="0"/>
              <a:t>Warm Up: Meet Hercules</a:t>
            </a:r>
            <a:endParaRPr lang="en-US" dirty="0"/>
          </a:p>
        </p:txBody>
      </p:sp>
      <p:sp>
        <p:nvSpPr>
          <p:cNvPr id="11" name="Rectangle 10"/>
          <p:cNvSpPr/>
          <p:nvPr/>
        </p:nvSpPr>
        <p:spPr>
          <a:xfrm>
            <a:off x="6400800" y="1639501"/>
            <a:ext cx="944880" cy="5035619"/>
          </a:xfrm>
          <a:prstGeom prst="rect">
            <a:avLst/>
          </a:prstGeom>
          <a:solidFill>
            <a:srgbClr val="FCFBFC"/>
          </a:solidFill>
          <a:ln>
            <a:solidFill>
              <a:srgbClr val="FCF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2972837" y="2784673"/>
            <a:ext cx="944880" cy="6890556"/>
          </a:xfrm>
          <a:prstGeom prst="rect">
            <a:avLst/>
          </a:prstGeom>
          <a:solidFill>
            <a:srgbClr val="FCFBFC"/>
          </a:solidFill>
          <a:ln>
            <a:solidFill>
              <a:srgbClr val="FCF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3191742" y="-1734932"/>
            <a:ext cx="944880" cy="7362996"/>
          </a:xfrm>
          <a:prstGeom prst="rect">
            <a:avLst/>
          </a:prstGeom>
          <a:solidFill>
            <a:srgbClr val="FCFBFC"/>
          </a:solidFill>
          <a:ln>
            <a:solidFill>
              <a:srgbClr val="FCF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599962" y="1606607"/>
            <a:ext cx="6141720"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mazon Ember" panose="020B0603020204020204" pitchFamily="34" charset="0"/>
                <a:ea typeface="Amazon Ember" panose="020B0603020204020204" pitchFamily="34" charset="0"/>
                <a:cs typeface="Amazon Ember" panose="020B0603020204020204" pitchFamily="34" charset="0"/>
              </a:rPr>
              <a:t>I can lift _________ pounds.</a:t>
            </a:r>
          </a:p>
        </p:txBody>
      </p:sp>
      <p:sp>
        <p:nvSpPr>
          <p:cNvPr id="16" name="TextBox 15"/>
          <p:cNvSpPr txBox="1"/>
          <p:nvPr/>
        </p:nvSpPr>
        <p:spPr>
          <a:xfrm>
            <a:off x="5599962" y="2427752"/>
            <a:ext cx="6141720"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mazon Ember" panose="020B0603020204020204" pitchFamily="34" charset="0"/>
                <a:ea typeface="Amazon Ember" panose="020B0603020204020204" pitchFamily="34" charset="0"/>
                <a:cs typeface="Amazon Ember" panose="020B0603020204020204" pitchFamily="34" charset="0"/>
              </a:rPr>
              <a:t>There are currently  _________ of me working to fulfill customer orders.</a:t>
            </a:r>
          </a:p>
        </p:txBody>
      </p:sp>
      <p:sp>
        <p:nvSpPr>
          <p:cNvPr id="17" name="TextBox 16"/>
          <p:cNvSpPr txBox="1"/>
          <p:nvPr/>
        </p:nvSpPr>
        <p:spPr>
          <a:xfrm>
            <a:off x="5667917" y="4111954"/>
            <a:ext cx="6141720"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mazon Ember" panose="020B0603020204020204" pitchFamily="34" charset="0"/>
                <a:ea typeface="Amazon Ember" panose="020B0603020204020204" pitchFamily="34" charset="0"/>
                <a:cs typeface="Amazon Ember" panose="020B0603020204020204" pitchFamily="34" charset="0"/>
              </a:rPr>
              <a:t>The Amazon Robotics team filed for _________ patents during my creation.</a:t>
            </a:r>
          </a:p>
        </p:txBody>
      </p:sp>
      <p:sp>
        <p:nvSpPr>
          <p:cNvPr id="19" name="TextBox 18"/>
          <p:cNvSpPr txBox="1"/>
          <p:nvPr/>
        </p:nvSpPr>
        <p:spPr>
          <a:xfrm>
            <a:off x="8023850" y="1484779"/>
            <a:ext cx="1293944" cy="584775"/>
          </a:xfrm>
          <a:prstGeom prst="rect">
            <a:avLst/>
          </a:prstGeom>
          <a:noFill/>
        </p:spPr>
        <p:txBody>
          <a:bodyPr wrap="none" rtlCol="0">
            <a:spAutoFit/>
          </a:bodyPr>
          <a:lstStyle/>
          <a:p>
            <a:r>
              <a:rPr lang="en-US" sz="3200" dirty="0" smtClean="0">
                <a:solidFill>
                  <a:schemeClr val="accent2">
                    <a:lumMod val="75000"/>
                  </a:schemeClr>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1,250</a:t>
            </a:r>
            <a:endParaRPr lang="en-US" sz="3200" dirty="0">
              <a:solidFill>
                <a:schemeClr val="accent2">
                  <a:lumMod val="75000"/>
                </a:schemeClr>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endParaRPr>
          </a:p>
        </p:txBody>
      </p:sp>
      <p:sp>
        <p:nvSpPr>
          <p:cNvPr id="20" name="TextBox 19"/>
          <p:cNvSpPr txBox="1"/>
          <p:nvPr/>
        </p:nvSpPr>
        <p:spPr>
          <a:xfrm>
            <a:off x="9578246" y="2313210"/>
            <a:ext cx="1784463" cy="584775"/>
          </a:xfrm>
          <a:prstGeom prst="rect">
            <a:avLst/>
          </a:prstGeom>
          <a:noFill/>
        </p:spPr>
        <p:txBody>
          <a:bodyPr wrap="none" rtlCol="0">
            <a:spAutoFit/>
          </a:bodyPr>
          <a:lstStyle/>
          <a:p>
            <a:r>
              <a:rPr lang="en-US" sz="3200" dirty="0" smtClean="0">
                <a:solidFill>
                  <a:schemeClr val="accent2">
                    <a:lumMod val="75000"/>
                  </a:schemeClr>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200,000</a:t>
            </a:r>
            <a:endParaRPr lang="en-US" sz="3200" dirty="0">
              <a:solidFill>
                <a:schemeClr val="accent2">
                  <a:lumMod val="75000"/>
                </a:schemeClr>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endParaRPr>
          </a:p>
        </p:txBody>
      </p:sp>
      <p:sp>
        <p:nvSpPr>
          <p:cNvPr id="21" name="TextBox 20"/>
          <p:cNvSpPr txBox="1"/>
          <p:nvPr/>
        </p:nvSpPr>
        <p:spPr>
          <a:xfrm>
            <a:off x="8163591" y="4545875"/>
            <a:ext cx="429926" cy="584775"/>
          </a:xfrm>
          <a:prstGeom prst="rect">
            <a:avLst/>
          </a:prstGeom>
          <a:noFill/>
        </p:spPr>
        <p:txBody>
          <a:bodyPr wrap="none" rtlCol="0">
            <a:spAutoFit/>
          </a:bodyPr>
          <a:lstStyle/>
          <a:p>
            <a:r>
              <a:rPr lang="en-US" sz="3200" dirty="0" smtClean="0">
                <a:solidFill>
                  <a:schemeClr val="accent2">
                    <a:lumMod val="75000"/>
                  </a:schemeClr>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7</a:t>
            </a:r>
            <a:endParaRPr lang="en-US" sz="3200" dirty="0">
              <a:solidFill>
                <a:schemeClr val="accent2">
                  <a:lumMod val="75000"/>
                </a:schemeClr>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endParaRPr>
          </a:p>
        </p:txBody>
      </p:sp>
      <p:pic>
        <p:nvPicPr>
          <p:cNvPr id="23" name="Picture 22">
            <a:extLst>
              <a:ext uri="{FF2B5EF4-FFF2-40B4-BE49-F238E27FC236}">
                <a16:creationId xmlns:a16="http://schemas.microsoft.com/office/drawing/2014/main" id="{25A2D155-94AC-3641-9E01-EEC6540AA8B3}"/>
              </a:ext>
            </a:extLst>
          </p:cNvPr>
          <p:cNvPicPr>
            <a:picLocks noChangeAspect="1"/>
          </p:cNvPicPr>
          <p:nvPr/>
        </p:nvPicPr>
        <p:blipFill>
          <a:blip r:embed="rId4"/>
          <a:stretch>
            <a:fillRect/>
          </a:stretch>
        </p:blipFill>
        <p:spPr>
          <a:xfrm>
            <a:off x="1714356" y="111397"/>
            <a:ext cx="571644" cy="561341"/>
          </a:xfrm>
          <a:prstGeom prst="rect">
            <a:avLst/>
          </a:prstGeom>
        </p:spPr>
      </p:pic>
      <p:pic>
        <p:nvPicPr>
          <p:cNvPr id="24" name="Picture 23">
            <a:extLst>
              <a:ext uri="{FF2B5EF4-FFF2-40B4-BE49-F238E27FC236}">
                <a16:creationId xmlns:a16="http://schemas.microsoft.com/office/drawing/2014/main" id="{78299471-B847-0E46-80B0-130EE390278C}"/>
              </a:ext>
            </a:extLst>
          </p:cNvPr>
          <p:cNvPicPr>
            <a:picLocks noChangeAspect="1"/>
          </p:cNvPicPr>
          <p:nvPr/>
        </p:nvPicPr>
        <p:blipFill>
          <a:blip r:embed="rId5"/>
          <a:stretch>
            <a:fillRect/>
          </a:stretch>
        </p:blipFill>
        <p:spPr>
          <a:xfrm>
            <a:off x="10663542" y="3383990"/>
            <a:ext cx="577805" cy="462703"/>
          </a:xfrm>
          <a:prstGeom prst="rect">
            <a:avLst/>
          </a:prstGeom>
        </p:spPr>
      </p:pic>
      <p:pic>
        <p:nvPicPr>
          <p:cNvPr id="25" name="Picture 24">
            <a:extLst>
              <a:ext uri="{FF2B5EF4-FFF2-40B4-BE49-F238E27FC236}">
                <a16:creationId xmlns:a16="http://schemas.microsoft.com/office/drawing/2014/main" id="{B9C43DFB-DC63-1E49-893A-5C8086E23C91}"/>
              </a:ext>
            </a:extLst>
          </p:cNvPr>
          <p:cNvPicPr>
            <a:picLocks noChangeAspect="1"/>
          </p:cNvPicPr>
          <p:nvPr/>
        </p:nvPicPr>
        <p:blipFill>
          <a:blip r:embed="rId6"/>
          <a:stretch>
            <a:fillRect/>
          </a:stretch>
        </p:blipFill>
        <p:spPr>
          <a:xfrm>
            <a:off x="5002065" y="4441182"/>
            <a:ext cx="455125" cy="436279"/>
          </a:xfrm>
          <a:prstGeom prst="rect">
            <a:avLst/>
          </a:prstGeom>
        </p:spPr>
      </p:pic>
      <p:pic>
        <p:nvPicPr>
          <p:cNvPr id="26" name="Picture 25">
            <a:extLst>
              <a:ext uri="{FF2B5EF4-FFF2-40B4-BE49-F238E27FC236}">
                <a16:creationId xmlns:a16="http://schemas.microsoft.com/office/drawing/2014/main" id="{0E3805F0-AE52-614A-910D-FD9EFFCE16B7}"/>
              </a:ext>
            </a:extLst>
          </p:cNvPr>
          <p:cNvPicPr>
            <a:picLocks noChangeAspect="1"/>
          </p:cNvPicPr>
          <p:nvPr/>
        </p:nvPicPr>
        <p:blipFill>
          <a:blip r:embed="rId7"/>
          <a:stretch>
            <a:fillRect/>
          </a:stretch>
        </p:blipFill>
        <p:spPr>
          <a:xfrm>
            <a:off x="522985" y="5106129"/>
            <a:ext cx="340686" cy="447611"/>
          </a:xfrm>
          <a:prstGeom prst="rect">
            <a:avLst/>
          </a:prstGeom>
        </p:spPr>
      </p:pic>
      <p:pic>
        <p:nvPicPr>
          <p:cNvPr id="28" name="Picture 27">
            <a:extLst>
              <a:ext uri="{FF2B5EF4-FFF2-40B4-BE49-F238E27FC236}">
                <a16:creationId xmlns:a16="http://schemas.microsoft.com/office/drawing/2014/main" id="{9DC9CBFD-1F5B-F746-B776-A6A7E3826451}"/>
              </a:ext>
            </a:extLst>
          </p:cNvPr>
          <p:cNvPicPr>
            <a:picLocks noChangeAspect="1"/>
          </p:cNvPicPr>
          <p:nvPr/>
        </p:nvPicPr>
        <p:blipFill>
          <a:blip r:embed="rId8"/>
          <a:stretch>
            <a:fillRect/>
          </a:stretch>
        </p:blipFill>
        <p:spPr>
          <a:xfrm>
            <a:off x="632435" y="2012680"/>
            <a:ext cx="462473" cy="485062"/>
          </a:xfrm>
          <a:prstGeom prst="rect">
            <a:avLst/>
          </a:prstGeom>
        </p:spPr>
      </p:pic>
      <p:pic>
        <p:nvPicPr>
          <p:cNvPr id="29" name="Picture 28">
            <a:extLst>
              <a:ext uri="{FF2B5EF4-FFF2-40B4-BE49-F238E27FC236}">
                <a16:creationId xmlns:a16="http://schemas.microsoft.com/office/drawing/2014/main" id="{CC2EBB42-770D-A944-A903-BE0F73355EE7}"/>
              </a:ext>
            </a:extLst>
          </p:cNvPr>
          <p:cNvPicPr>
            <a:picLocks noChangeAspect="1"/>
          </p:cNvPicPr>
          <p:nvPr/>
        </p:nvPicPr>
        <p:blipFill>
          <a:blip r:embed="rId9"/>
          <a:stretch>
            <a:fillRect/>
          </a:stretch>
        </p:blipFill>
        <p:spPr>
          <a:xfrm>
            <a:off x="3505947" y="5089224"/>
            <a:ext cx="426690" cy="375824"/>
          </a:xfrm>
          <a:prstGeom prst="rect">
            <a:avLst/>
          </a:prstGeom>
        </p:spPr>
      </p:pic>
      <p:pic>
        <p:nvPicPr>
          <p:cNvPr id="31" name="Picture 30">
            <a:extLst>
              <a:ext uri="{FF2B5EF4-FFF2-40B4-BE49-F238E27FC236}">
                <a16:creationId xmlns:a16="http://schemas.microsoft.com/office/drawing/2014/main" id="{691E24E5-4A18-294E-87FF-7E2DF1DD4E45}"/>
              </a:ext>
            </a:extLst>
          </p:cNvPr>
          <p:cNvPicPr>
            <a:picLocks noChangeAspect="1"/>
          </p:cNvPicPr>
          <p:nvPr/>
        </p:nvPicPr>
        <p:blipFill>
          <a:blip r:embed="rId10"/>
          <a:stretch>
            <a:fillRect/>
          </a:stretch>
        </p:blipFill>
        <p:spPr>
          <a:xfrm>
            <a:off x="8465840" y="281047"/>
            <a:ext cx="545875" cy="523272"/>
          </a:xfrm>
          <a:prstGeom prst="rect">
            <a:avLst/>
          </a:prstGeom>
        </p:spPr>
      </p:pic>
      <p:pic>
        <p:nvPicPr>
          <p:cNvPr id="32" name="Picture 31">
            <a:extLst>
              <a:ext uri="{FF2B5EF4-FFF2-40B4-BE49-F238E27FC236}">
                <a16:creationId xmlns:a16="http://schemas.microsoft.com/office/drawing/2014/main" id="{984F96EB-63FE-844B-B263-8CCA6A8FE484}"/>
              </a:ext>
            </a:extLst>
          </p:cNvPr>
          <p:cNvPicPr>
            <a:picLocks noChangeAspect="1"/>
          </p:cNvPicPr>
          <p:nvPr/>
        </p:nvPicPr>
        <p:blipFill>
          <a:blip r:embed="rId11"/>
          <a:stretch>
            <a:fillRect/>
          </a:stretch>
        </p:blipFill>
        <p:spPr>
          <a:xfrm>
            <a:off x="11096854" y="709587"/>
            <a:ext cx="624784" cy="602740"/>
          </a:xfrm>
          <a:prstGeom prst="rect">
            <a:avLst/>
          </a:prstGeom>
        </p:spPr>
      </p:pic>
      <p:pic>
        <p:nvPicPr>
          <p:cNvPr id="33" name="Picture 32">
            <a:extLst>
              <a:ext uri="{FF2B5EF4-FFF2-40B4-BE49-F238E27FC236}">
                <a16:creationId xmlns:a16="http://schemas.microsoft.com/office/drawing/2014/main" id="{6877BA91-1710-194B-AE27-CD99E73002FC}"/>
              </a:ext>
            </a:extLst>
          </p:cNvPr>
          <p:cNvPicPr>
            <a:picLocks noChangeAspect="1"/>
          </p:cNvPicPr>
          <p:nvPr/>
        </p:nvPicPr>
        <p:blipFill>
          <a:blip r:embed="rId12"/>
          <a:stretch>
            <a:fillRect/>
          </a:stretch>
        </p:blipFill>
        <p:spPr>
          <a:xfrm>
            <a:off x="11668874" y="4892718"/>
            <a:ext cx="451671" cy="448742"/>
          </a:xfrm>
          <a:prstGeom prst="rect">
            <a:avLst/>
          </a:prstGeom>
        </p:spPr>
      </p:pic>
      <p:pic>
        <p:nvPicPr>
          <p:cNvPr id="35" name="Picture 34">
            <a:extLst>
              <a:ext uri="{FF2B5EF4-FFF2-40B4-BE49-F238E27FC236}">
                <a16:creationId xmlns:a16="http://schemas.microsoft.com/office/drawing/2014/main" id="{F285ABBD-8A7C-E447-80F4-6609D3AF9B9F}"/>
              </a:ext>
            </a:extLst>
          </p:cNvPr>
          <p:cNvPicPr>
            <a:picLocks noChangeAspect="1"/>
          </p:cNvPicPr>
          <p:nvPr/>
        </p:nvPicPr>
        <p:blipFill>
          <a:blip r:embed="rId13"/>
          <a:stretch>
            <a:fillRect/>
          </a:stretch>
        </p:blipFill>
        <p:spPr>
          <a:xfrm>
            <a:off x="3898641" y="1695814"/>
            <a:ext cx="444760" cy="495530"/>
          </a:xfrm>
          <a:prstGeom prst="rect">
            <a:avLst/>
          </a:prstGeom>
        </p:spPr>
      </p:pic>
      <p:sp>
        <p:nvSpPr>
          <p:cNvPr id="38" name="Slide Number Placeholder 37"/>
          <p:cNvSpPr>
            <a:spLocks noGrp="1"/>
          </p:cNvSpPr>
          <p:nvPr>
            <p:ph type="sldNum" sz="quarter" idx="12"/>
          </p:nvPr>
        </p:nvSpPr>
        <p:spPr>
          <a:xfrm>
            <a:off x="9317794" y="154073"/>
            <a:ext cx="2743200" cy="365125"/>
          </a:xfrm>
        </p:spPr>
        <p:txBody>
          <a:bodyPr/>
          <a:lstStyle/>
          <a:p>
            <a:fld id="{7D1F9258-1A86-1646-B0A7-7DD5CF05500E}" type="slidenum">
              <a:rPr lang="en-US" smtClean="0"/>
              <a:t>3</a:t>
            </a:fld>
            <a:endParaRPr lang="en-US" dirty="0"/>
          </a:p>
        </p:txBody>
      </p:sp>
      <p:sp>
        <p:nvSpPr>
          <p:cNvPr id="42" name="Rectangle 41"/>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3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 is for Kindergarten: Recogniti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0292" y="46624"/>
            <a:ext cx="1615818" cy="1615818"/>
          </a:xfrm>
          <a:prstGeom prst="rect">
            <a:avLst/>
          </a:prstGeom>
        </p:spPr>
      </p:pic>
      <p:sp>
        <p:nvSpPr>
          <p:cNvPr id="2" name="Title 1"/>
          <p:cNvSpPr>
            <a:spLocks noGrp="1"/>
          </p:cNvSpPr>
          <p:nvPr>
            <p:ph type="title"/>
          </p:nvPr>
        </p:nvSpPr>
        <p:spPr/>
        <p:txBody>
          <a:bodyPr>
            <a:normAutofit/>
          </a:bodyPr>
          <a:lstStyle/>
          <a:p>
            <a:r>
              <a:rPr lang="en-US" dirty="0" smtClean="0"/>
              <a:t>The teacher login can access:</a:t>
            </a:r>
            <a:endParaRPr lang="en-US" dirty="0"/>
          </a:p>
        </p:txBody>
      </p:sp>
      <p:sp>
        <p:nvSpPr>
          <p:cNvPr id="3" name="Content Placeholder 2"/>
          <p:cNvSpPr>
            <a:spLocks noGrp="1"/>
          </p:cNvSpPr>
          <p:nvPr>
            <p:ph idx="1"/>
          </p:nvPr>
        </p:nvSpPr>
        <p:spPr/>
        <p:txBody>
          <a:bodyPr/>
          <a:lstStyle/>
          <a:p>
            <a:r>
              <a:rPr lang="en-US" dirty="0" smtClean="0"/>
              <a:t>The ability </a:t>
            </a:r>
            <a:r>
              <a:rPr lang="en-US" dirty="0"/>
              <a:t>to create classes and invite students to join using a URL or by sending an email containing link </a:t>
            </a:r>
          </a:p>
          <a:p>
            <a:r>
              <a:rPr lang="en-US" dirty="0" smtClean="0"/>
              <a:t>The ability </a:t>
            </a:r>
            <a:r>
              <a:rPr lang="en-US" dirty="0"/>
              <a:t>to control when missions are unlocked</a:t>
            </a:r>
          </a:p>
          <a:p>
            <a:r>
              <a:rPr lang="en-US" dirty="0" smtClean="0"/>
              <a:t>The ability </a:t>
            </a:r>
            <a:r>
              <a:rPr lang="en-US" dirty="0"/>
              <a:t>to track mission completion by each student</a:t>
            </a:r>
          </a:p>
          <a:p>
            <a:r>
              <a:rPr lang="en-US" dirty="0"/>
              <a:t>Suggested solutions</a:t>
            </a:r>
          </a:p>
          <a:p>
            <a:r>
              <a:rPr lang="en-US" dirty="0"/>
              <a:t>Teacher g</a:t>
            </a:r>
            <a:r>
              <a:rPr lang="en-US" dirty="0" smtClean="0"/>
              <a:t>uide with course outline, lesson plans, FAQ, and glossary</a:t>
            </a:r>
            <a:endParaRPr lang="en-US" dirty="0"/>
          </a:p>
          <a:p>
            <a:endParaRPr lang="en-US" dirty="0" smtClean="0">
              <a:solidFill>
                <a:srgbClr val="FF0000"/>
              </a:solidFill>
            </a:endParaRPr>
          </a:p>
          <a:p>
            <a:endParaRPr lang="en-US" dirty="0" smtClean="0"/>
          </a:p>
          <a:p>
            <a:endParaRPr lang="en-US" dirty="0"/>
          </a:p>
        </p:txBody>
      </p:sp>
      <p:sp>
        <p:nvSpPr>
          <p:cNvPr id="15" name="Google Shape;91;p13"/>
          <p:cNvSpPr/>
          <p:nvPr/>
        </p:nvSpPr>
        <p:spPr>
          <a:xfrm>
            <a:off x="-203967" y="6156960"/>
            <a:ext cx="12395966" cy="701040"/>
          </a:xfrm>
          <a:prstGeom prst="rect">
            <a:avLst/>
          </a:prstGeom>
          <a:solidFill>
            <a:srgbClr val="0E5DF8"/>
          </a:solidFill>
          <a:ln w="12700" cap="flat" cmpd="sng">
            <a:solidFill>
              <a:srgbClr val="0E5D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210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in the lesson plans?</a:t>
            </a:r>
            <a:endParaRPr lang="en-US" dirty="0"/>
          </a:p>
        </p:txBody>
      </p:sp>
      <p:sp>
        <p:nvSpPr>
          <p:cNvPr id="3" name="Content Placeholder 2"/>
          <p:cNvSpPr>
            <a:spLocks noGrp="1"/>
          </p:cNvSpPr>
          <p:nvPr>
            <p:ph idx="1"/>
          </p:nvPr>
        </p:nvSpPr>
        <p:spPr/>
        <p:txBody>
          <a:bodyPr>
            <a:normAutofit/>
          </a:bodyPr>
          <a:lstStyle/>
          <a:p>
            <a:r>
              <a:rPr lang="en-US" dirty="0" smtClean="0"/>
              <a:t>Learning goals</a:t>
            </a:r>
          </a:p>
          <a:p>
            <a:r>
              <a:rPr lang="en-US" dirty="0" smtClean="0"/>
              <a:t>Coding blocks used</a:t>
            </a:r>
          </a:p>
          <a:p>
            <a:r>
              <a:rPr lang="en-US" dirty="0" err="1" smtClean="0"/>
              <a:t>CoderZ</a:t>
            </a:r>
            <a:r>
              <a:rPr lang="en-US" dirty="0" smtClean="0"/>
              <a:t> tools used</a:t>
            </a:r>
          </a:p>
          <a:p>
            <a:r>
              <a:rPr lang="en-US" dirty="0" smtClean="0"/>
              <a:t>Timings</a:t>
            </a:r>
          </a:p>
          <a:p>
            <a:r>
              <a:rPr lang="en-US" dirty="0" smtClean="0"/>
              <a:t>Predictive questions</a:t>
            </a:r>
          </a:p>
          <a:p>
            <a:r>
              <a:rPr lang="en-US" dirty="0" smtClean="0"/>
              <a:t>Vocabulary</a:t>
            </a:r>
          </a:p>
          <a:p>
            <a:r>
              <a:rPr lang="en-US" dirty="0" smtClean="0"/>
              <a:t>Reflection Q&amp;A</a:t>
            </a:r>
          </a:p>
          <a:p>
            <a:r>
              <a:rPr lang="en-US" dirty="0" smtClean="0"/>
              <a:t>Extended learning activities</a:t>
            </a:r>
          </a:p>
          <a:p>
            <a:endParaRPr lang="en-US" dirty="0"/>
          </a:p>
        </p:txBody>
      </p:sp>
      <p:pic>
        <p:nvPicPr>
          <p:cNvPr id="15" name="Picture 14" descr="K is for Kindergarten: Recogniti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0292" y="46624"/>
            <a:ext cx="1615818" cy="1615818"/>
          </a:xfrm>
          <a:prstGeom prst="rect">
            <a:avLst/>
          </a:prstGeom>
        </p:spPr>
      </p:pic>
      <p:sp>
        <p:nvSpPr>
          <p:cNvPr id="16" name="Google Shape;91;p13"/>
          <p:cNvSpPr/>
          <p:nvPr/>
        </p:nvSpPr>
        <p:spPr>
          <a:xfrm>
            <a:off x="-203967" y="6156960"/>
            <a:ext cx="12395966" cy="701040"/>
          </a:xfrm>
          <a:prstGeom prst="rect">
            <a:avLst/>
          </a:prstGeom>
          <a:solidFill>
            <a:srgbClr val="0E5DF8"/>
          </a:solidFill>
          <a:ln w="12700" cap="flat" cmpd="sng">
            <a:solidFill>
              <a:srgbClr val="0E5D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50916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050E4-8C17-0047-A618-9C4D7C9939F1}"/>
              </a:ext>
            </a:extLst>
          </p:cNvPr>
          <p:cNvPicPr>
            <a:picLocks noChangeAspect="1"/>
          </p:cNvPicPr>
          <p:nvPr/>
        </p:nvPicPr>
        <p:blipFill>
          <a:blip r:embed="rId3"/>
          <a:stretch>
            <a:fillRect/>
          </a:stretch>
        </p:blipFill>
        <p:spPr>
          <a:xfrm>
            <a:off x="667988" y="235589"/>
            <a:ext cx="779990" cy="736600"/>
          </a:xfrm>
          <a:prstGeom prst="rect">
            <a:avLst/>
          </a:prstGeom>
        </p:spPr>
      </p:pic>
      <p:pic>
        <p:nvPicPr>
          <p:cNvPr id="10" name="Picture 9">
            <a:extLst>
              <a:ext uri="{FF2B5EF4-FFF2-40B4-BE49-F238E27FC236}">
                <a16:creationId xmlns:a16="http://schemas.microsoft.com/office/drawing/2014/main" id="{25A2D155-94AC-3641-9E01-EEC6540AA8B3}"/>
              </a:ext>
            </a:extLst>
          </p:cNvPr>
          <p:cNvPicPr>
            <a:picLocks noChangeAspect="1"/>
          </p:cNvPicPr>
          <p:nvPr/>
        </p:nvPicPr>
        <p:blipFill>
          <a:blip r:embed="rId4"/>
          <a:stretch>
            <a:fillRect/>
          </a:stretch>
        </p:blipFill>
        <p:spPr>
          <a:xfrm>
            <a:off x="3034163" y="851327"/>
            <a:ext cx="870213" cy="854529"/>
          </a:xfrm>
          <a:prstGeom prst="rect">
            <a:avLst/>
          </a:prstGeom>
        </p:spPr>
      </p:pic>
      <p:pic>
        <p:nvPicPr>
          <p:cNvPr id="12" name="Picture 11">
            <a:extLst>
              <a:ext uri="{FF2B5EF4-FFF2-40B4-BE49-F238E27FC236}">
                <a16:creationId xmlns:a16="http://schemas.microsoft.com/office/drawing/2014/main" id="{78299471-B847-0E46-80B0-130EE390278C}"/>
              </a:ext>
            </a:extLst>
          </p:cNvPr>
          <p:cNvPicPr>
            <a:picLocks noChangeAspect="1"/>
          </p:cNvPicPr>
          <p:nvPr/>
        </p:nvPicPr>
        <p:blipFill>
          <a:blip r:embed="rId5"/>
          <a:stretch>
            <a:fillRect/>
          </a:stretch>
        </p:blipFill>
        <p:spPr>
          <a:xfrm>
            <a:off x="351318" y="3399453"/>
            <a:ext cx="999134" cy="800100"/>
          </a:xfrm>
          <a:prstGeom prst="rect">
            <a:avLst/>
          </a:prstGeom>
        </p:spPr>
      </p:pic>
      <p:pic>
        <p:nvPicPr>
          <p:cNvPr id="14" name="Picture 13">
            <a:extLst>
              <a:ext uri="{FF2B5EF4-FFF2-40B4-BE49-F238E27FC236}">
                <a16:creationId xmlns:a16="http://schemas.microsoft.com/office/drawing/2014/main" id="{B9C43DFB-DC63-1E49-893A-5C8086E23C91}"/>
              </a:ext>
            </a:extLst>
          </p:cNvPr>
          <p:cNvPicPr>
            <a:picLocks noChangeAspect="1"/>
          </p:cNvPicPr>
          <p:nvPr/>
        </p:nvPicPr>
        <p:blipFill>
          <a:blip r:embed="rId6"/>
          <a:stretch>
            <a:fillRect/>
          </a:stretch>
        </p:blipFill>
        <p:spPr>
          <a:xfrm>
            <a:off x="7116515" y="4603309"/>
            <a:ext cx="715424" cy="685800"/>
          </a:xfrm>
          <a:prstGeom prst="rect">
            <a:avLst/>
          </a:prstGeom>
        </p:spPr>
      </p:pic>
      <p:pic>
        <p:nvPicPr>
          <p:cNvPr id="18" name="Picture 17">
            <a:extLst>
              <a:ext uri="{FF2B5EF4-FFF2-40B4-BE49-F238E27FC236}">
                <a16:creationId xmlns:a16="http://schemas.microsoft.com/office/drawing/2014/main" id="{0E3805F0-AE52-614A-910D-FD9EFFCE16B7}"/>
              </a:ext>
            </a:extLst>
          </p:cNvPr>
          <p:cNvPicPr>
            <a:picLocks noChangeAspect="1"/>
          </p:cNvPicPr>
          <p:nvPr/>
        </p:nvPicPr>
        <p:blipFill>
          <a:blip r:embed="rId7"/>
          <a:stretch>
            <a:fillRect/>
          </a:stretch>
        </p:blipFill>
        <p:spPr>
          <a:xfrm>
            <a:off x="2160705" y="3972824"/>
            <a:ext cx="531643" cy="698500"/>
          </a:xfrm>
          <a:prstGeom prst="rect">
            <a:avLst/>
          </a:prstGeom>
        </p:spPr>
      </p:pic>
      <p:pic>
        <p:nvPicPr>
          <p:cNvPr id="20" name="Picture 19">
            <a:extLst>
              <a:ext uri="{FF2B5EF4-FFF2-40B4-BE49-F238E27FC236}">
                <a16:creationId xmlns:a16="http://schemas.microsoft.com/office/drawing/2014/main" id="{799CC2D8-E980-DE4B-AE99-0A0151214577}"/>
              </a:ext>
            </a:extLst>
          </p:cNvPr>
          <p:cNvPicPr>
            <a:picLocks noChangeAspect="1"/>
          </p:cNvPicPr>
          <p:nvPr/>
        </p:nvPicPr>
        <p:blipFill>
          <a:blip r:embed="rId8"/>
          <a:stretch>
            <a:fillRect/>
          </a:stretch>
        </p:blipFill>
        <p:spPr>
          <a:xfrm>
            <a:off x="8840107" y="3913195"/>
            <a:ext cx="883487" cy="541169"/>
          </a:xfrm>
          <a:prstGeom prst="rect">
            <a:avLst/>
          </a:prstGeom>
        </p:spPr>
      </p:pic>
      <p:pic>
        <p:nvPicPr>
          <p:cNvPr id="24" name="Picture 23">
            <a:extLst>
              <a:ext uri="{FF2B5EF4-FFF2-40B4-BE49-F238E27FC236}">
                <a16:creationId xmlns:a16="http://schemas.microsoft.com/office/drawing/2014/main" id="{CC2EBB42-770D-A944-A903-BE0F73355EE7}"/>
              </a:ext>
            </a:extLst>
          </p:cNvPr>
          <p:cNvPicPr>
            <a:picLocks noChangeAspect="1"/>
          </p:cNvPicPr>
          <p:nvPr/>
        </p:nvPicPr>
        <p:blipFill>
          <a:blip r:embed="rId9"/>
          <a:stretch>
            <a:fillRect/>
          </a:stretch>
        </p:blipFill>
        <p:spPr>
          <a:xfrm>
            <a:off x="5563711" y="409960"/>
            <a:ext cx="748753" cy="659494"/>
          </a:xfrm>
          <a:prstGeom prst="rect">
            <a:avLst/>
          </a:prstGeom>
        </p:spPr>
      </p:pic>
      <p:pic>
        <p:nvPicPr>
          <p:cNvPr id="26" name="Picture 25">
            <a:extLst>
              <a:ext uri="{FF2B5EF4-FFF2-40B4-BE49-F238E27FC236}">
                <a16:creationId xmlns:a16="http://schemas.microsoft.com/office/drawing/2014/main" id="{7A033D14-D822-FE48-8AF0-19EA34BC337C}"/>
              </a:ext>
            </a:extLst>
          </p:cNvPr>
          <p:cNvPicPr>
            <a:picLocks noChangeAspect="1"/>
          </p:cNvPicPr>
          <p:nvPr/>
        </p:nvPicPr>
        <p:blipFill>
          <a:blip r:embed="rId10"/>
          <a:stretch>
            <a:fillRect/>
          </a:stretch>
        </p:blipFill>
        <p:spPr>
          <a:xfrm>
            <a:off x="4978928" y="3720033"/>
            <a:ext cx="622198" cy="905330"/>
          </a:xfrm>
          <a:prstGeom prst="rect">
            <a:avLst/>
          </a:prstGeom>
        </p:spPr>
      </p:pic>
      <p:pic>
        <p:nvPicPr>
          <p:cNvPr id="32" name="Picture 31">
            <a:extLst>
              <a:ext uri="{FF2B5EF4-FFF2-40B4-BE49-F238E27FC236}">
                <a16:creationId xmlns:a16="http://schemas.microsoft.com/office/drawing/2014/main" id="{984F96EB-63FE-844B-B263-8CCA6A8FE484}"/>
              </a:ext>
            </a:extLst>
          </p:cNvPr>
          <p:cNvPicPr>
            <a:picLocks noChangeAspect="1"/>
          </p:cNvPicPr>
          <p:nvPr/>
        </p:nvPicPr>
        <p:blipFill>
          <a:blip r:embed="rId11"/>
          <a:stretch>
            <a:fillRect/>
          </a:stretch>
        </p:blipFill>
        <p:spPr>
          <a:xfrm>
            <a:off x="8614631" y="315030"/>
            <a:ext cx="792317" cy="764363"/>
          </a:xfrm>
          <a:prstGeom prst="rect">
            <a:avLst/>
          </a:prstGeom>
        </p:spPr>
      </p:pic>
      <p:pic>
        <p:nvPicPr>
          <p:cNvPr id="34" name="Picture 33">
            <a:extLst>
              <a:ext uri="{FF2B5EF4-FFF2-40B4-BE49-F238E27FC236}">
                <a16:creationId xmlns:a16="http://schemas.microsoft.com/office/drawing/2014/main" id="{6877BA91-1710-194B-AE27-CD99E73002FC}"/>
              </a:ext>
            </a:extLst>
          </p:cNvPr>
          <p:cNvPicPr>
            <a:picLocks noChangeAspect="1"/>
          </p:cNvPicPr>
          <p:nvPr/>
        </p:nvPicPr>
        <p:blipFill>
          <a:blip r:embed="rId12"/>
          <a:stretch>
            <a:fillRect/>
          </a:stretch>
        </p:blipFill>
        <p:spPr>
          <a:xfrm>
            <a:off x="3580038" y="4967532"/>
            <a:ext cx="762027" cy="757085"/>
          </a:xfrm>
          <a:prstGeom prst="rect">
            <a:avLst/>
          </a:prstGeom>
        </p:spPr>
      </p:pic>
      <p:pic>
        <p:nvPicPr>
          <p:cNvPr id="36" name="Picture 35">
            <a:extLst>
              <a:ext uri="{FF2B5EF4-FFF2-40B4-BE49-F238E27FC236}">
                <a16:creationId xmlns:a16="http://schemas.microsoft.com/office/drawing/2014/main" id="{3A014096-6780-ED43-A759-0444A881FFF5}"/>
              </a:ext>
            </a:extLst>
          </p:cNvPr>
          <p:cNvPicPr>
            <a:picLocks noChangeAspect="1"/>
          </p:cNvPicPr>
          <p:nvPr/>
        </p:nvPicPr>
        <p:blipFill>
          <a:blip r:embed="rId13"/>
          <a:stretch>
            <a:fillRect/>
          </a:stretch>
        </p:blipFill>
        <p:spPr>
          <a:xfrm>
            <a:off x="10632934" y="3610954"/>
            <a:ext cx="893091" cy="843410"/>
          </a:xfrm>
          <a:prstGeom prst="rect">
            <a:avLst/>
          </a:prstGeom>
        </p:spPr>
      </p:pic>
      <p:pic>
        <p:nvPicPr>
          <p:cNvPr id="38" name="Picture 37">
            <a:extLst>
              <a:ext uri="{FF2B5EF4-FFF2-40B4-BE49-F238E27FC236}">
                <a16:creationId xmlns:a16="http://schemas.microsoft.com/office/drawing/2014/main" id="{DAA8CE7F-F2D7-B34E-8BEC-E94C1563E88A}"/>
              </a:ext>
            </a:extLst>
          </p:cNvPr>
          <p:cNvPicPr>
            <a:picLocks noChangeAspect="1"/>
          </p:cNvPicPr>
          <p:nvPr/>
        </p:nvPicPr>
        <p:blipFill rotWithShape="1">
          <a:blip r:embed="rId14"/>
          <a:srcRect r="29648"/>
          <a:stretch/>
        </p:blipFill>
        <p:spPr>
          <a:xfrm>
            <a:off x="11418712" y="921397"/>
            <a:ext cx="778913" cy="886609"/>
          </a:xfrm>
          <a:prstGeom prst="rect">
            <a:avLst/>
          </a:prstGeom>
        </p:spPr>
      </p:pic>
      <p:sp>
        <p:nvSpPr>
          <p:cNvPr id="41" name="Title 1">
            <a:extLst>
              <a:ext uri="{FF2B5EF4-FFF2-40B4-BE49-F238E27FC236}">
                <a16:creationId xmlns:a16="http://schemas.microsoft.com/office/drawing/2014/main" id="{7EBBB261-F1DA-8348-90D6-C0D1EF4A10B5}"/>
              </a:ext>
            </a:extLst>
          </p:cNvPr>
          <p:cNvSpPr txBox="1">
            <a:spLocks/>
          </p:cNvSpPr>
          <p:nvPr/>
        </p:nvSpPr>
        <p:spPr>
          <a:xfrm>
            <a:off x="479194" y="2358505"/>
            <a:ext cx="11211079" cy="114716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b="1" i="0" kern="120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defRPr>
            </a:lvl1pPr>
          </a:lstStyle>
          <a:p>
            <a:r>
              <a:rPr lang="en-US" sz="6600" dirty="0" smtClean="0">
                <a:solidFill>
                  <a:schemeClr val="bg1"/>
                </a:solidFill>
              </a:rPr>
              <a:t>Thank you, Everyone!</a:t>
            </a:r>
            <a:endParaRPr lang="en-US" sz="2400" b="0" dirty="0">
              <a:latin typeface="Amazon Ember Medium" panose="020B0603020204020204" pitchFamily="34" charset="0"/>
              <a:ea typeface="Amazon Ember Medium" panose="020B0603020204020204" pitchFamily="34" charset="0"/>
              <a:cs typeface="Amazon Ember Medium" panose="020B0603020204020204" pitchFamily="34" charset="0"/>
            </a:endParaRPr>
          </a:p>
        </p:txBody>
      </p:sp>
      <p:pic>
        <p:nvPicPr>
          <p:cNvPr id="45" name="Picture 44">
            <a:extLst>
              <a:ext uri="{FF2B5EF4-FFF2-40B4-BE49-F238E27FC236}">
                <a16:creationId xmlns:a16="http://schemas.microsoft.com/office/drawing/2014/main" id="{7CA96D2C-1CE7-3E41-95F9-20E51F3F9A3C}"/>
              </a:ext>
            </a:extLst>
          </p:cNvPr>
          <p:cNvPicPr>
            <a:picLocks noChangeAspect="1"/>
          </p:cNvPicPr>
          <p:nvPr/>
        </p:nvPicPr>
        <p:blipFill rotWithShape="1">
          <a:blip r:embed="rId15"/>
          <a:srcRect r="61453"/>
          <a:stretch/>
        </p:blipFill>
        <p:spPr>
          <a:xfrm>
            <a:off x="9806775" y="4635611"/>
            <a:ext cx="1883498" cy="1313328"/>
          </a:xfrm>
          <a:prstGeom prst="rect">
            <a:avLst/>
          </a:prstGeom>
        </p:spPr>
      </p:pic>
      <p:pic>
        <p:nvPicPr>
          <p:cNvPr id="27" name="Picture 26">
            <a:extLst>
              <a:ext uri="{FF2B5EF4-FFF2-40B4-BE49-F238E27FC236}">
                <a16:creationId xmlns:a16="http://schemas.microsoft.com/office/drawing/2014/main" id="{A5DFD665-5533-A541-8A61-30F5E734AC54}"/>
              </a:ext>
            </a:extLst>
          </p:cNvPr>
          <p:cNvPicPr>
            <a:picLocks noChangeAspect="1"/>
          </p:cNvPicPr>
          <p:nvPr/>
        </p:nvPicPr>
        <p:blipFill rotWithShape="1">
          <a:blip r:embed="rId15"/>
          <a:srcRect l="52386"/>
          <a:stretch/>
        </p:blipFill>
        <p:spPr>
          <a:xfrm>
            <a:off x="207412" y="4863772"/>
            <a:ext cx="2163575" cy="1221359"/>
          </a:xfrm>
          <a:prstGeom prst="rect">
            <a:avLst/>
          </a:prstGeom>
        </p:spPr>
      </p:pic>
      <p:sp>
        <p:nvSpPr>
          <p:cNvPr id="17" name="Rectangle 16"/>
          <p:cNvSpPr/>
          <p:nvPr/>
        </p:nvSpPr>
        <p:spPr>
          <a:xfrm>
            <a:off x="-1" y="6156960"/>
            <a:ext cx="12191999"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149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99442"/>
            <a:ext cx="10515600" cy="1325563"/>
          </a:xfrm>
        </p:spPr>
        <p:txBody>
          <a:bodyPr/>
          <a:lstStyle/>
          <a:p>
            <a:r>
              <a:rPr lang="en-US" dirty="0" smtClean="0"/>
              <a:t>Goals for Today:</a:t>
            </a:r>
            <a:endParaRPr lang="en-US" dirty="0"/>
          </a:p>
        </p:txBody>
      </p:sp>
      <p:sp>
        <p:nvSpPr>
          <p:cNvPr id="5" name="TextBox 4"/>
          <p:cNvSpPr txBox="1"/>
          <p:nvPr/>
        </p:nvSpPr>
        <p:spPr>
          <a:xfrm>
            <a:off x="446522" y="1409783"/>
            <a:ext cx="7230955" cy="4370427"/>
          </a:xfrm>
          <a:prstGeom prst="rect">
            <a:avLst/>
          </a:prstGeom>
          <a:solidFill>
            <a:schemeClr val="accent1">
              <a:lumMod val="20000"/>
              <a:lumOff val="80000"/>
            </a:schemeClr>
          </a:solidFill>
        </p:spPr>
        <p:txBody>
          <a:bodyPr wrap="square" rtlCol="0" anchor="ctr">
            <a:spAutoFit/>
          </a:bodyPr>
          <a:lstStyle/>
          <a:p>
            <a:pPr>
              <a:spcAft>
                <a:spcPts val="1200"/>
              </a:spcAft>
            </a:pPr>
            <a:r>
              <a:rPr lang="en-US" sz="2800" b="1" dirty="0" smtClean="0"/>
              <a:t>Participants will g</a:t>
            </a:r>
            <a:r>
              <a:rPr lang="en-US" sz="2800" b="1" dirty="0" smtClean="0"/>
              <a:t>et to know Amazon Future Engineer and walk away with free curriculum and tools to use in your classroom:</a:t>
            </a:r>
            <a:endParaRPr lang="en-US" sz="2800" b="1" dirty="0" smtClean="0"/>
          </a:p>
          <a:p>
            <a:pPr marL="914400" lvl="1" indent="-457200">
              <a:spcAft>
                <a:spcPts val="1200"/>
              </a:spcAft>
              <a:buFont typeface="+mj-lt"/>
              <a:buAutoNum type="arabicPeriod"/>
            </a:pPr>
            <a:r>
              <a:rPr lang="en-US" sz="2400" dirty="0" smtClean="0"/>
              <a:t>Code.org </a:t>
            </a:r>
            <a:r>
              <a:rPr lang="en-US" sz="2400" dirty="0"/>
              <a:t>and </a:t>
            </a:r>
            <a:r>
              <a:rPr lang="en-US" sz="2400" dirty="0" err="1"/>
              <a:t>Edhesive</a:t>
            </a:r>
            <a:r>
              <a:rPr lang="en-US" sz="2400" dirty="0"/>
              <a:t> </a:t>
            </a:r>
            <a:r>
              <a:rPr lang="en-US" sz="2400" dirty="0" smtClean="0"/>
              <a:t>Curriculum</a:t>
            </a:r>
          </a:p>
          <a:p>
            <a:pPr marL="914400" lvl="1" indent="-457200">
              <a:spcAft>
                <a:spcPts val="1200"/>
              </a:spcAft>
              <a:buFont typeface="+mj-lt"/>
              <a:buAutoNum type="arabicPeriod"/>
            </a:pPr>
            <a:r>
              <a:rPr lang="en-US" sz="2400" dirty="0" smtClean="0"/>
              <a:t>Student Scholarship</a:t>
            </a:r>
          </a:p>
          <a:p>
            <a:pPr marL="914400" lvl="1" indent="-457200">
              <a:spcAft>
                <a:spcPts val="1200"/>
              </a:spcAft>
              <a:buFont typeface="+mj-lt"/>
              <a:buAutoNum type="arabicPeriod"/>
            </a:pPr>
            <a:r>
              <a:rPr lang="en-US" sz="2400" dirty="0" smtClean="0"/>
              <a:t>Teacher of the Year</a:t>
            </a:r>
            <a:endParaRPr lang="en-US" sz="2400" dirty="0"/>
          </a:p>
          <a:p>
            <a:pPr marL="914400" lvl="1" indent="-457200">
              <a:spcAft>
                <a:spcPts val="1200"/>
              </a:spcAft>
              <a:buFont typeface="+mj-lt"/>
              <a:buAutoNum type="arabicPeriod"/>
            </a:pPr>
            <a:r>
              <a:rPr lang="en-US" sz="2400" dirty="0" smtClean="0"/>
              <a:t>Explore activities: Class Chats, </a:t>
            </a:r>
            <a:r>
              <a:rPr lang="en-US" sz="2400" dirty="0" smtClean="0"/>
              <a:t>Your Voice Is Power, Cyber </a:t>
            </a:r>
            <a:r>
              <a:rPr lang="en-US" sz="2400" dirty="0"/>
              <a:t>Robotics Challenge + </a:t>
            </a:r>
            <a:r>
              <a:rPr lang="en-US" sz="2400" dirty="0" smtClean="0"/>
              <a:t>CoderZ</a:t>
            </a:r>
          </a:p>
          <a:p>
            <a:pPr marL="914400" lvl="1" indent="-457200">
              <a:spcAft>
                <a:spcPts val="1200"/>
              </a:spcAft>
              <a:buFontTx/>
              <a:buChar char="-"/>
            </a:pPr>
            <a:r>
              <a:rPr lang="en-US" sz="2400" dirty="0" smtClean="0"/>
              <a:t>Coming Soon: Virtual FC </a:t>
            </a:r>
            <a:r>
              <a:rPr lang="en-US" sz="2400" dirty="0" smtClean="0"/>
              <a:t>Tours!</a:t>
            </a:r>
          </a:p>
        </p:txBody>
      </p:sp>
      <p:sp>
        <p:nvSpPr>
          <p:cNvPr id="7" name="Rectangle 6"/>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0259" y="1223483"/>
            <a:ext cx="3786689" cy="2841657"/>
          </a:xfrm>
          <a:prstGeom prst="rect">
            <a:avLst/>
          </a:prstGeom>
        </p:spPr>
      </p:pic>
    </p:spTree>
    <p:extLst>
      <p:ext uri="{BB962C8B-B14F-4D97-AF65-F5344CB8AC3E}">
        <p14:creationId xmlns:p14="http://schemas.microsoft.com/office/powerpoint/2010/main" val="27393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EBBB261-F1DA-8348-90D6-C0D1EF4A10B5}"/>
              </a:ext>
            </a:extLst>
          </p:cNvPr>
          <p:cNvSpPr txBox="1">
            <a:spLocks/>
          </p:cNvSpPr>
          <p:nvPr/>
        </p:nvSpPr>
        <p:spPr>
          <a:xfrm>
            <a:off x="1530039" y="3104243"/>
            <a:ext cx="9485714" cy="213286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b="1" i="0" kern="120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defRPr>
            </a:lvl1pPr>
          </a:lstStyle>
          <a:p>
            <a:r>
              <a:rPr lang="en-US" sz="4000" b="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is a social impact team at </a:t>
            </a:r>
            <a:r>
              <a:rPr lang="en-US" sz="4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a:t>
            </a:r>
            <a:r>
              <a:rPr lang="en-US" sz="4000" b="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aimed at increasing access to computer science education to </a:t>
            </a:r>
            <a:r>
              <a:rPr lang="en-US" sz="4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underrepresented communities </a:t>
            </a:r>
            <a:r>
              <a:rPr lang="en-US" sz="4000" b="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 tech.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647" y="1655633"/>
            <a:ext cx="8669686" cy="1318531"/>
          </a:xfrm>
          <a:prstGeom prst="rect">
            <a:avLst/>
          </a:prstGeom>
        </p:spPr>
      </p:pic>
      <p:pic>
        <p:nvPicPr>
          <p:cNvPr id="25" name="Picture 24">
            <a:extLst>
              <a:ext uri="{FF2B5EF4-FFF2-40B4-BE49-F238E27FC236}">
                <a16:creationId xmlns:a16="http://schemas.microsoft.com/office/drawing/2014/main" id="{310050E4-8C17-0047-A618-9C4D7C9939F1}"/>
              </a:ext>
            </a:extLst>
          </p:cNvPr>
          <p:cNvPicPr>
            <a:picLocks noChangeAspect="1"/>
          </p:cNvPicPr>
          <p:nvPr/>
        </p:nvPicPr>
        <p:blipFill>
          <a:blip r:embed="rId4"/>
          <a:stretch>
            <a:fillRect/>
          </a:stretch>
        </p:blipFill>
        <p:spPr>
          <a:xfrm>
            <a:off x="526340" y="564087"/>
            <a:ext cx="779990" cy="736600"/>
          </a:xfrm>
          <a:prstGeom prst="rect">
            <a:avLst/>
          </a:prstGeom>
        </p:spPr>
      </p:pic>
      <p:pic>
        <p:nvPicPr>
          <p:cNvPr id="29" name="Picture 28">
            <a:extLst>
              <a:ext uri="{FF2B5EF4-FFF2-40B4-BE49-F238E27FC236}">
                <a16:creationId xmlns:a16="http://schemas.microsoft.com/office/drawing/2014/main" id="{78299471-B847-0E46-80B0-130EE390278C}"/>
              </a:ext>
            </a:extLst>
          </p:cNvPr>
          <p:cNvPicPr>
            <a:picLocks noChangeAspect="1"/>
          </p:cNvPicPr>
          <p:nvPr/>
        </p:nvPicPr>
        <p:blipFill>
          <a:blip r:embed="rId5"/>
          <a:stretch>
            <a:fillRect/>
          </a:stretch>
        </p:blipFill>
        <p:spPr>
          <a:xfrm>
            <a:off x="476303" y="3285626"/>
            <a:ext cx="999134" cy="800100"/>
          </a:xfrm>
          <a:prstGeom prst="rect">
            <a:avLst/>
          </a:prstGeom>
        </p:spPr>
      </p:pic>
      <p:pic>
        <p:nvPicPr>
          <p:cNvPr id="31" name="Picture 30">
            <a:extLst>
              <a:ext uri="{FF2B5EF4-FFF2-40B4-BE49-F238E27FC236}">
                <a16:creationId xmlns:a16="http://schemas.microsoft.com/office/drawing/2014/main" id="{0E3805F0-AE52-614A-910D-FD9EFFCE16B7}"/>
              </a:ext>
            </a:extLst>
          </p:cNvPr>
          <p:cNvPicPr>
            <a:picLocks noChangeAspect="1"/>
          </p:cNvPicPr>
          <p:nvPr/>
        </p:nvPicPr>
        <p:blipFill>
          <a:blip r:embed="rId6"/>
          <a:stretch>
            <a:fillRect/>
          </a:stretch>
        </p:blipFill>
        <p:spPr>
          <a:xfrm>
            <a:off x="705274" y="4994143"/>
            <a:ext cx="531643" cy="698500"/>
          </a:xfrm>
          <a:prstGeom prst="rect">
            <a:avLst/>
          </a:prstGeom>
        </p:spPr>
      </p:pic>
      <p:pic>
        <p:nvPicPr>
          <p:cNvPr id="33" name="Picture 32">
            <a:extLst>
              <a:ext uri="{FF2B5EF4-FFF2-40B4-BE49-F238E27FC236}">
                <a16:creationId xmlns:a16="http://schemas.microsoft.com/office/drawing/2014/main" id="{799CC2D8-E980-DE4B-AE99-0A0151214577}"/>
              </a:ext>
            </a:extLst>
          </p:cNvPr>
          <p:cNvPicPr>
            <a:picLocks noChangeAspect="1"/>
          </p:cNvPicPr>
          <p:nvPr/>
        </p:nvPicPr>
        <p:blipFill>
          <a:blip r:embed="rId7"/>
          <a:stretch>
            <a:fillRect/>
          </a:stretch>
        </p:blipFill>
        <p:spPr>
          <a:xfrm>
            <a:off x="11232993" y="4911808"/>
            <a:ext cx="883487" cy="541169"/>
          </a:xfrm>
          <a:prstGeom prst="rect">
            <a:avLst/>
          </a:prstGeom>
        </p:spPr>
      </p:pic>
      <p:pic>
        <p:nvPicPr>
          <p:cNvPr id="35" name="Picture 34">
            <a:extLst>
              <a:ext uri="{FF2B5EF4-FFF2-40B4-BE49-F238E27FC236}">
                <a16:creationId xmlns:a16="http://schemas.microsoft.com/office/drawing/2014/main" id="{CC2EBB42-770D-A944-A903-BE0F73355EE7}"/>
              </a:ext>
            </a:extLst>
          </p:cNvPr>
          <p:cNvPicPr>
            <a:picLocks noChangeAspect="1"/>
          </p:cNvPicPr>
          <p:nvPr/>
        </p:nvPicPr>
        <p:blipFill>
          <a:blip r:embed="rId8"/>
          <a:stretch>
            <a:fillRect/>
          </a:stretch>
        </p:blipFill>
        <p:spPr>
          <a:xfrm>
            <a:off x="11015753" y="387056"/>
            <a:ext cx="748753" cy="659494"/>
          </a:xfrm>
          <a:prstGeom prst="rect">
            <a:avLst/>
          </a:prstGeom>
        </p:spPr>
      </p:pic>
      <p:pic>
        <p:nvPicPr>
          <p:cNvPr id="39" name="Picture 38">
            <a:extLst>
              <a:ext uri="{FF2B5EF4-FFF2-40B4-BE49-F238E27FC236}">
                <a16:creationId xmlns:a16="http://schemas.microsoft.com/office/drawing/2014/main" id="{984F96EB-63FE-844B-B263-8CCA6A8FE484}"/>
              </a:ext>
            </a:extLst>
          </p:cNvPr>
          <p:cNvPicPr>
            <a:picLocks noChangeAspect="1"/>
          </p:cNvPicPr>
          <p:nvPr/>
        </p:nvPicPr>
        <p:blipFill>
          <a:blip r:embed="rId9"/>
          <a:stretch>
            <a:fillRect/>
          </a:stretch>
        </p:blipFill>
        <p:spPr>
          <a:xfrm>
            <a:off x="3254976" y="416579"/>
            <a:ext cx="792317" cy="764363"/>
          </a:xfrm>
          <a:prstGeom prst="rect">
            <a:avLst/>
          </a:prstGeom>
        </p:spPr>
      </p:pic>
      <p:pic>
        <p:nvPicPr>
          <p:cNvPr id="42" name="Picture 41">
            <a:extLst>
              <a:ext uri="{FF2B5EF4-FFF2-40B4-BE49-F238E27FC236}">
                <a16:creationId xmlns:a16="http://schemas.microsoft.com/office/drawing/2014/main" id="{3A014096-6780-ED43-A759-0444A881FFF5}"/>
              </a:ext>
            </a:extLst>
          </p:cNvPr>
          <p:cNvPicPr>
            <a:picLocks noChangeAspect="1"/>
          </p:cNvPicPr>
          <p:nvPr/>
        </p:nvPicPr>
        <p:blipFill>
          <a:blip r:embed="rId10"/>
          <a:stretch>
            <a:fillRect/>
          </a:stretch>
        </p:blipFill>
        <p:spPr>
          <a:xfrm>
            <a:off x="11002331" y="2569128"/>
            <a:ext cx="893091" cy="843410"/>
          </a:xfrm>
          <a:prstGeom prst="rect">
            <a:avLst/>
          </a:prstGeom>
        </p:spPr>
      </p:pic>
      <p:pic>
        <p:nvPicPr>
          <p:cNvPr id="43" name="Picture 42">
            <a:extLst>
              <a:ext uri="{FF2B5EF4-FFF2-40B4-BE49-F238E27FC236}">
                <a16:creationId xmlns:a16="http://schemas.microsoft.com/office/drawing/2014/main" id="{78299471-B847-0E46-80B0-130EE390278C}"/>
              </a:ext>
            </a:extLst>
          </p:cNvPr>
          <p:cNvPicPr>
            <a:picLocks noChangeAspect="1"/>
          </p:cNvPicPr>
          <p:nvPr/>
        </p:nvPicPr>
        <p:blipFill>
          <a:blip r:embed="rId5"/>
          <a:stretch>
            <a:fillRect/>
          </a:stretch>
        </p:blipFill>
        <p:spPr>
          <a:xfrm>
            <a:off x="8611262" y="328228"/>
            <a:ext cx="1001042" cy="801628"/>
          </a:xfrm>
          <a:prstGeom prst="rect">
            <a:avLst/>
          </a:prstGeom>
        </p:spPr>
      </p:pic>
      <p:pic>
        <p:nvPicPr>
          <p:cNvPr id="46" name="Picture 45">
            <a:extLst>
              <a:ext uri="{FF2B5EF4-FFF2-40B4-BE49-F238E27FC236}">
                <a16:creationId xmlns:a16="http://schemas.microsoft.com/office/drawing/2014/main" id="{691E24E5-4A18-294E-87FF-7E2DF1DD4E45}"/>
              </a:ext>
            </a:extLst>
          </p:cNvPr>
          <p:cNvPicPr>
            <a:picLocks noChangeAspect="1"/>
          </p:cNvPicPr>
          <p:nvPr/>
        </p:nvPicPr>
        <p:blipFill>
          <a:blip r:embed="rId11"/>
          <a:stretch>
            <a:fillRect/>
          </a:stretch>
        </p:blipFill>
        <p:spPr>
          <a:xfrm>
            <a:off x="6198450" y="351495"/>
            <a:ext cx="762176" cy="730616"/>
          </a:xfrm>
          <a:prstGeom prst="rect">
            <a:avLst/>
          </a:prstGeom>
        </p:spPr>
      </p:pic>
      <p:pic>
        <p:nvPicPr>
          <p:cNvPr id="30" name="Picture 29">
            <a:extLst>
              <a:ext uri="{FF2B5EF4-FFF2-40B4-BE49-F238E27FC236}">
                <a16:creationId xmlns:a16="http://schemas.microsoft.com/office/drawing/2014/main" id="{B9C43DFB-DC63-1E49-893A-5C8086E23C91}"/>
              </a:ext>
            </a:extLst>
          </p:cNvPr>
          <p:cNvPicPr>
            <a:picLocks noChangeAspect="1"/>
          </p:cNvPicPr>
          <p:nvPr/>
        </p:nvPicPr>
        <p:blipFill>
          <a:blip r:embed="rId12"/>
          <a:stretch>
            <a:fillRect/>
          </a:stretch>
        </p:blipFill>
        <p:spPr>
          <a:xfrm>
            <a:off x="8630185" y="5749433"/>
            <a:ext cx="715424" cy="685800"/>
          </a:xfrm>
          <a:prstGeom prst="rect">
            <a:avLst/>
          </a:prstGeom>
        </p:spPr>
      </p:pic>
      <p:pic>
        <p:nvPicPr>
          <p:cNvPr id="37" name="Picture 36">
            <a:extLst>
              <a:ext uri="{FF2B5EF4-FFF2-40B4-BE49-F238E27FC236}">
                <a16:creationId xmlns:a16="http://schemas.microsoft.com/office/drawing/2014/main" id="{7A033D14-D822-FE48-8AF0-19EA34BC337C}"/>
              </a:ext>
            </a:extLst>
          </p:cNvPr>
          <p:cNvPicPr>
            <a:picLocks noChangeAspect="1"/>
          </p:cNvPicPr>
          <p:nvPr/>
        </p:nvPicPr>
        <p:blipFill>
          <a:blip r:embed="rId13"/>
          <a:stretch>
            <a:fillRect/>
          </a:stretch>
        </p:blipFill>
        <p:spPr>
          <a:xfrm>
            <a:off x="5650698" y="5465197"/>
            <a:ext cx="622198" cy="905330"/>
          </a:xfrm>
          <a:prstGeom prst="rect">
            <a:avLst/>
          </a:prstGeom>
        </p:spPr>
      </p:pic>
      <p:pic>
        <p:nvPicPr>
          <p:cNvPr id="40" name="Picture 39">
            <a:extLst>
              <a:ext uri="{FF2B5EF4-FFF2-40B4-BE49-F238E27FC236}">
                <a16:creationId xmlns:a16="http://schemas.microsoft.com/office/drawing/2014/main" id="{6877BA91-1710-194B-AE27-CD99E73002FC}"/>
              </a:ext>
            </a:extLst>
          </p:cNvPr>
          <p:cNvPicPr>
            <a:picLocks noChangeAspect="1"/>
          </p:cNvPicPr>
          <p:nvPr/>
        </p:nvPicPr>
        <p:blipFill>
          <a:blip r:embed="rId14"/>
          <a:stretch>
            <a:fillRect/>
          </a:stretch>
        </p:blipFill>
        <p:spPr>
          <a:xfrm>
            <a:off x="2687102" y="5690560"/>
            <a:ext cx="762027" cy="757085"/>
          </a:xfrm>
          <a:prstGeom prst="rect">
            <a:avLst/>
          </a:prstGeom>
        </p:spPr>
      </p:pic>
    </p:spTree>
    <p:extLst>
      <p:ext uri="{BB962C8B-B14F-4D97-AF65-F5344CB8AC3E}">
        <p14:creationId xmlns:p14="http://schemas.microsoft.com/office/powerpoint/2010/main" val="130211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3920" y="1994419"/>
            <a:ext cx="3964413" cy="1325563"/>
          </a:xfrm>
        </p:spPr>
        <p:txBody>
          <a:bodyPr>
            <a:noAutofit/>
          </a:bodyPr>
          <a:lstStyle/>
          <a:p>
            <a:r>
              <a:rPr lang="en-US" sz="4000" dirty="0">
                <a:solidFill>
                  <a:schemeClr val="bg1"/>
                </a:solidFill>
              </a:rPr>
              <a:t>Access to computing careers is not equitable across all demographics and communities.</a:t>
            </a:r>
          </a:p>
        </p:txBody>
      </p:sp>
      <p:sp>
        <p:nvSpPr>
          <p:cNvPr id="4" name="Rectangle 1"/>
          <p:cNvSpPr>
            <a:spLocks noChangeArrowheads="1"/>
          </p:cNvSpPr>
          <p:nvPr/>
        </p:nvSpPr>
        <p:spPr bwMode="auto">
          <a:xfrm>
            <a:off x="3208338" y="29035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4470681" y="339373"/>
            <a:ext cx="7332298" cy="6219201"/>
          </a:xfrm>
          <a:prstGeom prst="rect">
            <a:avLst/>
          </a:prstGeom>
        </p:spPr>
      </p:pic>
    </p:spTree>
    <p:extLst>
      <p:ext uri="{BB962C8B-B14F-4D97-AF65-F5344CB8AC3E}">
        <p14:creationId xmlns:p14="http://schemas.microsoft.com/office/powerpoint/2010/main" val="2333326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E34A5-23C1-E240-9D35-DC3AF40103AD}"/>
              </a:ext>
            </a:extLst>
          </p:cNvPr>
          <p:cNvPicPr>
            <a:picLocks noChangeAspect="1"/>
          </p:cNvPicPr>
          <p:nvPr/>
        </p:nvPicPr>
        <p:blipFill>
          <a:blip r:embed="rId3"/>
          <a:stretch>
            <a:fillRect/>
          </a:stretch>
        </p:blipFill>
        <p:spPr>
          <a:xfrm>
            <a:off x="10157317" y="5793760"/>
            <a:ext cx="1630965" cy="731520"/>
          </a:xfrm>
          <a:prstGeom prst="rect">
            <a:avLst/>
          </a:prstGeom>
        </p:spPr>
      </p:pic>
      <p:pic>
        <p:nvPicPr>
          <p:cNvPr id="3" name="Picture 2"/>
          <p:cNvPicPr>
            <a:picLocks noChangeAspect="1"/>
          </p:cNvPicPr>
          <p:nvPr/>
        </p:nvPicPr>
        <p:blipFill>
          <a:blip r:embed="rId4"/>
          <a:stretch>
            <a:fillRect/>
          </a:stretch>
        </p:blipFill>
        <p:spPr>
          <a:xfrm>
            <a:off x="2182483" y="2001738"/>
            <a:ext cx="7093864" cy="4672195"/>
          </a:xfrm>
          <a:prstGeom prst="rect">
            <a:avLst/>
          </a:prstGeom>
        </p:spPr>
      </p:pic>
      <p:sp>
        <p:nvSpPr>
          <p:cNvPr id="6" name="TextBox 5"/>
          <p:cNvSpPr txBox="1"/>
          <p:nvPr/>
        </p:nvSpPr>
        <p:spPr>
          <a:xfrm>
            <a:off x="336510" y="247412"/>
            <a:ext cx="11451772" cy="1754326"/>
          </a:xfrm>
          <a:prstGeom prst="rect">
            <a:avLst/>
          </a:prstGeom>
          <a:noFill/>
        </p:spPr>
        <p:txBody>
          <a:bodyPr wrap="square" rtlCol="0">
            <a:spAutoFit/>
          </a:bodyPr>
          <a:lstStyle/>
          <a:p>
            <a:r>
              <a:rPr lang="en-US" sz="3600" b="1" dirty="0">
                <a:latin typeface="Amazon Ember Display Heavy" panose="020F0803020204020204" pitchFamily="34" charset="0"/>
                <a:ea typeface="Amazon Ember Display Heavy" panose="020F0803020204020204" pitchFamily="34" charset="0"/>
                <a:cs typeface="Amazon Ember Display Heavy" panose="020F0803020204020204" pitchFamily="34" charset="0"/>
              </a:rPr>
              <a:t>Women, especially women of color, are chronically underrepresented at every stage of the tech journey.</a:t>
            </a:r>
          </a:p>
        </p:txBody>
      </p:sp>
    </p:spTree>
    <p:extLst>
      <p:ext uri="{BB962C8B-B14F-4D97-AF65-F5344CB8AC3E}">
        <p14:creationId xmlns:p14="http://schemas.microsoft.com/office/powerpoint/2010/main" val="2811797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4340" y="365126"/>
            <a:ext cx="5661660" cy="3018156"/>
          </a:xfrm>
          <a:solidFill>
            <a:schemeClr val="tx1"/>
          </a:solidFill>
        </p:spPr>
        <p:txBody>
          <a:bodyPr anchor="ctr">
            <a:normAutofit/>
          </a:bodyPr>
          <a:lstStyle/>
          <a:p>
            <a:pPr marL="0" indent="0" algn="ctr">
              <a:buNone/>
            </a:pPr>
            <a:r>
              <a:rPr lang="en-US" sz="3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Free CS Courses and Teacher Training</a:t>
            </a:r>
          </a:p>
          <a:p>
            <a:pPr marL="0" indent="0" algn="ctr">
              <a:buNone/>
            </a:pPr>
            <a:r>
              <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We fund CS courses in 5,000 Title 1    K-12 classrooms across the US.</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Content Placeholder 3"/>
          <p:cNvSpPr>
            <a:spLocks noGrp="1"/>
          </p:cNvSpPr>
          <p:nvPr>
            <p:ph sz="half" idx="2"/>
          </p:nvPr>
        </p:nvSpPr>
        <p:spPr>
          <a:xfrm>
            <a:off x="441960" y="3383281"/>
            <a:ext cx="5654040" cy="3002280"/>
          </a:xfrm>
          <a:solidFill>
            <a:schemeClr val="tx2"/>
          </a:solidFill>
        </p:spPr>
        <p:txBody>
          <a:bodyPr anchor="ctr">
            <a:normAutofit/>
          </a:bodyPr>
          <a:lstStyle/>
          <a:p>
            <a:pPr marL="0" indent="0" algn="ctr">
              <a:buNone/>
            </a:pPr>
            <a:r>
              <a:rPr lang="en-US" sz="3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Student Scholarships and Internships</a:t>
            </a:r>
          </a:p>
          <a:p>
            <a:pPr marL="0" indent="0" algn="ctr">
              <a:buNone/>
            </a:pPr>
            <a:r>
              <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Each year we award 100 students $40,000 + guaranteed internship.</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Content Placeholder 3"/>
          <p:cNvSpPr txBox="1">
            <a:spLocks/>
          </p:cNvSpPr>
          <p:nvPr/>
        </p:nvSpPr>
        <p:spPr>
          <a:xfrm>
            <a:off x="6096000" y="365125"/>
            <a:ext cx="5638800" cy="3018155"/>
          </a:xfrm>
          <a:prstGeom prst="rect">
            <a:avLst/>
          </a:prstGeom>
          <a:solidFill>
            <a:schemeClr val="accent3"/>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Teacher of the Year Awards</a:t>
            </a:r>
          </a:p>
          <a:p>
            <a:pPr marL="0" indent="0" algn="ctr">
              <a:buFont typeface="Arial" panose="020B0604020202020204" pitchFamily="34" charset="0"/>
              <a:buNone/>
            </a:pPr>
            <a:r>
              <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Ten teachers receive </a:t>
            </a:r>
            <a:r>
              <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$25,00 </a:t>
            </a:r>
            <a:r>
              <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to further their computer science program.</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Content Placeholder 3"/>
          <p:cNvSpPr txBox="1">
            <a:spLocks/>
          </p:cNvSpPr>
          <p:nvPr/>
        </p:nvSpPr>
        <p:spPr>
          <a:xfrm>
            <a:off x="6096000" y="3383281"/>
            <a:ext cx="5638800" cy="3002279"/>
          </a:xfrm>
          <a:prstGeom prst="rect">
            <a:avLst/>
          </a:prstGeom>
          <a:solidFill>
            <a:schemeClr val="accent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Project-Based Learning Experiences</a:t>
            </a:r>
            <a:endPar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0" indent="0" algn="ctr">
              <a:buFont typeface="Arial" panose="020B0604020202020204" pitchFamily="34" charset="0"/>
              <a:buNone/>
            </a:pPr>
            <a:r>
              <a:rPr lang="en-US" sz="2400" dirty="0" smtClean="0">
                <a:solidFill>
                  <a:schemeClr val="bg1"/>
                </a:solidFill>
                <a:latin typeface="Amazon Ember" panose="020B0603020204020204" pitchFamily="34" charset="0"/>
                <a:ea typeface="Amazon Ember" panose="020B0603020204020204" pitchFamily="34" charset="0"/>
                <a:cs typeface="Amazon Ember" panose="020B0603020204020204" pitchFamily="34" charset="0"/>
              </a:rPr>
              <a:t>We develop unique, industry linked experiences to spark interest in CS.</a:t>
            </a:r>
          </a:p>
        </p:txBody>
      </p:sp>
      <p:pic>
        <p:nvPicPr>
          <p:cNvPr id="8" name="Picture 7">
            <a:extLst>
              <a:ext uri="{FF2B5EF4-FFF2-40B4-BE49-F238E27FC236}">
                <a16:creationId xmlns:a16="http://schemas.microsoft.com/office/drawing/2014/main" id="{25A2D155-94AC-3641-9E01-EEC6540AA8B3}"/>
              </a:ext>
            </a:extLst>
          </p:cNvPr>
          <p:cNvPicPr>
            <a:picLocks noChangeAspect="1"/>
          </p:cNvPicPr>
          <p:nvPr/>
        </p:nvPicPr>
        <p:blipFill>
          <a:blip r:embed="rId3"/>
          <a:stretch>
            <a:fillRect/>
          </a:stretch>
        </p:blipFill>
        <p:spPr>
          <a:xfrm>
            <a:off x="79802" y="58034"/>
            <a:ext cx="1127760" cy="1107434"/>
          </a:xfrm>
          <a:prstGeom prst="rect">
            <a:avLst/>
          </a:prstGeom>
        </p:spPr>
      </p:pic>
      <p:pic>
        <p:nvPicPr>
          <p:cNvPr id="10" name="Picture 9">
            <a:extLst>
              <a:ext uri="{FF2B5EF4-FFF2-40B4-BE49-F238E27FC236}">
                <a16:creationId xmlns:a16="http://schemas.microsoft.com/office/drawing/2014/main" id="{984F96EB-63FE-844B-B263-8CCA6A8FE484}"/>
              </a:ext>
            </a:extLst>
          </p:cNvPr>
          <p:cNvPicPr>
            <a:picLocks noChangeAspect="1"/>
          </p:cNvPicPr>
          <p:nvPr/>
        </p:nvPicPr>
        <p:blipFill>
          <a:blip r:embed="rId4"/>
          <a:stretch>
            <a:fillRect/>
          </a:stretch>
        </p:blipFill>
        <p:spPr>
          <a:xfrm>
            <a:off x="10432029" y="9372"/>
            <a:ext cx="1104818" cy="1065839"/>
          </a:xfrm>
          <a:prstGeom prst="rect">
            <a:avLst/>
          </a:prstGeom>
        </p:spPr>
      </p:pic>
      <p:sp>
        <p:nvSpPr>
          <p:cNvPr id="17" name="Rectangle 16"/>
          <p:cNvSpPr/>
          <p:nvPr/>
        </p:nvSpPr>
        <p:spPr>
          <a:xfrm>
            <a:off x="-203967" y="6156960"/>
            <a:ext cx="12395966" cy="701040"/>
          </a:xfrm>
          <a:prstGeom prst="rect">
            <a:avLst/>
          </a:prstGeom>
          <a:solidFill>
            <a:srgbClr val="0E5DF8"/>
          </a:solidFill>
          <a:ln>
            <a:solidFill>
              <a:srgbClr val="0E5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E3805F0-AE52-614A-910D-FD9EFFCE16B7}"/>
              </a:ext>
            </a:extLst>
          </p:cNvPr>
          <p:cNvPicPr>
            <a:picLocks noChangeAspect="1"/>
          </p:cNvPicPr>
          <p:nvPr/>
        </p:nvPicPr>
        <p:blipFill>
          <a:blip r:embed="rId5"/>
          <a:stretch>
            <a:fillRect/>
          </a:stretch>
        </p:blipFill>
        <p:spPr>
          <a:xfrm>
            <a:off x="144127" y="5386051"/>
            <a:ext cx="836999" cy="1099693"/>
          </a:xfrm>
          <a:prstGeom prst="rect">
            <a:avLst/>
          </a:prstGeom>
        </p:spPr>
      </p:pic>
      <p:pic>
        <p:nvPicPr>
          <p:cNvPr id="12" name="Picture 11">
            <a:extLst>
              <a:ext uri="{FF2B5EF4-FFF2-40B4-BE49-F238E27FC236}">
                <a16:creationId xmlns:a16="http://schemas.microsoft.com/office/drawing/2014/main" id="{691E24E5-4A18-294E-87FF-7E2DF1DD4E45}"/>
              </a:ext>
            </a:extLst>
          </p:cNvPr>
          <p:cNvPicPr>
            <a:picLocks noChangeAspect="1"/>
          </p:cNvPicPr>
          <p:nvPr/>
        </p:nvPicPr>
        <p:blipFill>
          <a:blip r:embed="rId6"/>
          <a:stretch>
            <a:fillRect/>
          </a:stretch>
        </p:blipFill>
        <p:spPr>
          <a:xfrm>
            <a:off x="11210874" y="5759797"/>
            <a:ext cx="828637" cy="794325"/>
          </a:xfrm>
          <a:prstGeom prst="rect">
            <a:avLst/>
          </a:prstGeom>
        </p:spPr>
      </p:pic>
    </p:spTree>
    <p:extLst>
      <p:ext uri="{BB962C8B-B14F-4D97-AF65-F5344CB8AC3E}">
        <p14:creationId xmlns:p14="http://schemas.microsoft.com/office/powerpoint/2010/main" val="12953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AFE path 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0" y="0"/>
            <a:ext cx="12192000" cy="6848273"/>
          </a:xfrm>
          <a:prstGeom prst="rect">
            <a:avLst/>
          </a:prstGeom>
        </p:spPr>
      </p:pic>
    </p:spTree>
    <p:extLst>
      <p:ext uri="{BB962C8B-B14F-4D97-AF65-F5344CB8AC3E}">
        <p14:creationId xmlns:p14="http://schemas.microsoft.com/office/powerpoint/2010/main" val="4294937308"/>
      </p:ext>
    </p:extLst>
  </p:cSld>
  <p:clrMapOvr>
    <a:masterClrMapping/>
  </p:clrMapOvr>
</p:sld>
</file>

<file path=ppt/theme/theme1.xml><?xml version="1.0" encoding="utf-8"?>
<a:theme xmlns:a="http://schemas.openxmlformats.org/drawingml/2006/main" name="Office Theme">
  <a:themeElements>
    <a:clrScheme name="AFE">
      <a:dk1>
        <a:srgbClr val="28458C"/>
      </a:dk1>
      <a:lt1>
        <a:srgbClr val="FFFFFF"/>
      </a:lt1>
      <a:dk2>
        <a:srgbClr val="049796"/>
      </a:dk2>
      <a:lt2>
        <a:srgbClr val="FFFFFF"/>
      </a:lt2>
      <a:accent1>
        <a:srgbClr val="F55C38"/>
      </a:accent1>
      <a:accent2>
        <a:srgbClr val="FFAD33"/>
      </a:accent2>
      <a:accent3>
        <a:srgbClr val="F091B2"/>
      </a:accent3>
      <a:accent4>
        <a:srgbClr val="FFF2F2"/>
      </a:accent4>
      <a:accent5>
        <a:srgbClr val="000000"/>
      </a:accent5>
      <a:accent6>
        <a:srgbClr val="000000"/>
      </a:accent6>
      <a:hlink>
        <a:srgbClr val="0432FF"/>
      </a:hlink>
      <a:folHlink>
        <a:srgbClr val="9320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0F29A-9E75-AC47-93F2-1B29705AA6FF}" vid="{856C51B4-8814-954C-BBF1-0BE9E3C3FF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AFE powerpoint template</Template>
  <TotalTime>7573</TotalTime>
  <Words>1491</Words>
  <Application>Microsoft Office PowerPoint</Application>
  <PresentationFormat>Widescreen</PresentationFormat>
  <Paragraphs>168</Paragraphs>
  <Slides>32</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Amazon Ember</vt:lpstr>
      <vt:lpstr>Amazon Ember Display Heavy</vt:lpstr>
      <vt:lpstr>Amazon Ember Medium</vt:lpstr>
      <vt:lpstr>Arial</vt:lpstr>
      <vt:lpstr>Calibri</vt:lpstr>
      <vt:lpstr>Calibri Light</vt:lpstr>
      <vt:lpstr>Play</vt:lpstr>
      <vt:lpstr>Office Theme</vt:lpstr>
      <vt:lpstr>PowerPoint Presentation</vt:lpstr>
      <vt:lpstr>PowerPoint Presentation</vt:lpstr>
      <vt:lpstr>Warm Up: Meet Hercules</vt:lpstr>
      <vt:lpstr>Goals for Today:</vt:lpstr>
      <vt:lpstr>PowerPoint Presentation</vt:lpstr>
      <vt:lpstr>Access to computing careers is not equitable across all demographics and communities.</vt:lpstr>
      <vt:lpstr>PowerPoint Presentation</vt:lpstr>
      <vt:lpstr>PowerPoint Presentation</vt:lpstr>
      <vt:lpstr>PowerPoint Presentation</vt:lpstr>
      <vt:lpstr>1) Free CS Courses and Teacher Training</vt:lpstr>
      <vt:lpstr>Build a full stack  future</vt:lpstr>
      <vt:lpstr>3) Teacher of the Year</vt:lpstr>
      <vt:lpstr>4) Career Inspired Exploration Experiences</vt:lpstr>
      <vt:lpstr>PowerPoint Presentation</vt:lpstr>
      <vt:lpstr>PowerPoint Presentation</vt:lpstr>
      <vt:lpstr>PowerPoint Presentation</vt:lpstr>
      <vt:lpstr>Can you program an Amazon Hercules robot to deliver your friend’s birthday present on time?</vt:lpstr>
      <vt:lpstr>What is it?</vt:lpstr>
      <vt:lpstr>The nuts and bolts</vt:lpstr>
      <vt:lpstr>Bring the Challenge to your class:</vt:lpstr>
      <vt:lpstr>Free Virtual Robotics with CoderZ:</vt:lpstr>
      <vt:lpstr>Virtual Field Trips – Later this Spring!</vt:lpstr>
      <vt:lpstr>Stay in Touch!</vt:lpstr>
      <vt:lpstr>PowerPoint Presentation</vt:lpstr>
      <vt:lpstr>Start playing: play.gocoderz.com</vt:lpstr>
      <vt:lpstr>Finish setting up your STUDENT account:</vt:lpstr>
      <vt:lpstr>Get Started – One mission at a time!</vt:lpstr>
      <vt:lpstr>OR… support our Robotics Trivia Winner as they go through the challenge LIVE!</vt:lpstr>
      <vt:lpstr>What are the teacher resources?</vt:lpstr>
      <vt:lpstr>The teacher login can access:</vt:lpstr>
      <vt:lpstr>What’s in the lesson plans?</vt:lpstr>
      <vt:lpstr>PowerPoint Presentation</vt:lpstr>
    </vt:vector>
  </TitlesOfParts>
  <Company>Amazon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Barbot, Hilah</dc:creator>
  <cp:lastModifiedBy>Barbot, Hilah</cp:lastModifiedBy>
  <cp:revision>101</cp:revision>
  <dcterms:created xsi:type="dcterms:W3CDTF">2020-05-30T18:25:54Z</dcterms:created>
  <dcterms:modified xsi:type="dcterms:W3CDTF">2021-02-08T16:55:03Z</dcterms:modified>
</cp:coreProperties>
</file>