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Palatino Linotype"/>
      <p:regular r:id="rId31"/>
      <p:bold r:id="rId32"/>
      <p:italic r:id="rId33"/>
      <p:boldItalic r:id="rId34"/>
    </p:embeddedFont>
    <p:embeddedFont>
      <p:font typeface="Quattrocento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alatinoLinotype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33" Type="http://schemas.openxmlformats.org/officeDocument/2006/relationships/font" Target="fonts/PalatinoLinotype-italic.fntdata"/><Relationship Id="rId10" Type="http://schemas.openxmlformats.org/officeDocument/2006/relationships/slide" Target="slides/slide5.xml"/><Relationship Id="rId32" Type="http://schemas.openxmlformats.org/officeDocument/2006/relationships/font" Target="fonts/PalatinoLinotype-bold.fntdata"/><Relationship Id="rId13" Type="http://schemas.openxmlformats.org/officeDocument/2006/relationships/slide" Target="slides/slide8.xml"/><Relationship Id="rId35" Type="http://schemas.openxmlformats.org/officeDocument/2006/relationships/font" Target="fonts/QuattrocentoSans-regular.fntdata"/><Relationship Id="rId12" Type="http://schemas.openxmlformats.org/officeDocument/2006/relationships/slide" Target="slides/slide7.xml"/><Relationship Id="rId34" Type="http://schemas.openxmlformats.org/officeDocument/2006/relationships/font" Target="fonts/PalatinoLinotype-boldItalic.fntdata"/><Relationship Id="rId15" Type="http://schemas.openxmlformats.org/officeDocument/2006/relationships/slide" Target="slides/slide10.xml"/><Relationship Id="rId37" Type="http://schemas.openxmlformats.org/officeDocument/2006/relationships/font" Target="fonts/QuattrocentoSans-italic.fntdata"/><Relationship Id="rId14" Type="http://schemas.openxmlformats.org/officeDocument/2006/relationships/slide" Target="slides/slide9.xml"/><Relationship Id="rId36" Type="http://schemas.openxmlformats.org/officeDocument/2006/relationships/font" Target="fonts/QuattrocentoSans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QuattrocentoSans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2fa1544b3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2fa1544b3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2fa1544b3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2fa1544b3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2fa1544b3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2fa1544b3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3079da335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3079da335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3079da335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3079da335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3079da33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3079da33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3079da33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3079da33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2fa1544b3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2fa1544b3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2fa1544b3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2fa1544b3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2fa1544b3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2fa1544b3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646117572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646117572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4d3c62cd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64d3c62cd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2fa1544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62fa1544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46117572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46117572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461175726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46117572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46117572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46117572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47a674d08_0_7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47a674d08_0_7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47a674d08_0_10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47a674d08_0_10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2fa1544b3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2fa1544b3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2fa1544b3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2fa1544b3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b="6048" l="9995" r="4517" t="11124"/>
          <a:stretch/>
        </p:blipFill>
        <p:spPr>
          <a:xfrm>
            <a:off x="0" y="0"/>
            <a:ext cx="9143999" cy="515168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ctrTitle"/>
          </p:nvPr>
        </p:nvSpPr>
        <p:spPr>
          <a:xfrm>
            <a:off x="1143000" y="528265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Quattrocento Sans"/>
              <a:buNone/>
              <a:defRPr b="1"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143000" y="2388021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40177" l="76496" r="0" t="0"/>
          <a:stretch/>
        </p:blipFill>
        <p:spPr>
          <a:xfrm>
            <a:off x="7129130" y="0"/>
            <a:ext cx="2014871" cy="305420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Quattrocento San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A939B"/>
              </a:buClr>
              <a:buSzPts val="1800"/>
              <a:buNone/>
              <a:defRPr sz="1800">
                <a:solidFill>
                  <a:srgbClr val="8A939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939B"/>
              </a:buClr>
              <a:buSzPts val="1500"/>
              <a:buNone/>
              <a:defRPr sz="1500">
                <a:solidFill>
                  <a:srgbClr val="8A939B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939B"/>
              </a:buClr>
              <a:buSzPts val="1400"/>
              <a:buNone/>
              <a:defRPr sz="1400">
                <a:solidFill>
                  <a:srgbClr val="8A939B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939B"/>
              </a:buClr>
              <a:buSzPts val="1200"/>
              <a:buNone/>
              <a:defRPr sz="1200">
                <a:solidFill>
                  <a:srgbClr val="8A939B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939B"/>
              </a:buClr>
              <a:buSzPts val="1200"/>
              <a:buNone/>
              <a:defRPr sz="1200">
                <a:solidFill>
                  <a:srgbClr val="8A939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939B"/>
              </a:buClr>
              <a:buSzPts val="1200"/>
              <a:buNone/>
              <a:defRPr sz="1200">
                <a:solidFill>
                  <a:srgbClr val="8A939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939B"/>
              </a:buClr>
              <a:buSzPts val="1200"/>
              <a:buNone/>
              <a:defRPr sz="1200">
                <a:solidFill>
                  <a:srgbClr val="8A939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939B"/>
              </a:buClr>
              <a:buSzPts val="1200"/>
              <a:buNone/>
              <a:defRPr sz="1200">
                <a:solidFill>
                  <a:srgbClr val="8A939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939B"/>
              </a:buClr>
              <a:buSzPts val="1200"/>
              <a:buNone/>
              <a:defRPr sz="1200">
                <a:solidFill>
                  <a:srgbClr val="8A939B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628650" y="31670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attrocento Sans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628650" y="1412081"/>
            <a:ext cx="7886700" cy="29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9" name="Google Shape;19;p4"/>
          <p:cNvGrpSpPr/>
          <p:nvPr/>
        </p:nvGrpSpPr>
        <p:grpSpPr>
          <a:xfrm>
            <a:off x="153950" y="0"/>
            <a:ext cx="8990175" cy="4987550"/>
            <a:chOff x="153950" y="0"/>
            <a:chExt cx="8990175" cy="4987550"/>
          </a:xfrm>
        </p:grpSpPr>
        <p:sp>
          <p:nvSpPr>
            <p:cNvPr id="20" name="Google Shape;20;p4"/>
            <p:cNvSpPr/>
            <p:nvPr/>
          </p:nvSpPr>
          <p:spPr>
            <a:xfrm>
              <a:off x="153950" y="153950"/>
              <a:ext cx="8866800" cy="4833600"/>
            </a:xfrm>
            <a:prstGeom prst="roundRect">
              <a:avLst>
                <a:gd fmla="val 7961" name="adj"/>
              </a:avLst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4"/>
            <p:cNvSpPr/>
            <p:nvPr/>
          </p:nvSpPr>
          <p:spPr>
            <a:xfrm>
              <a:off x="7543025" y="25350"/>
              <a:ext cx="1601100" cy="2945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2" name="Google Shape;22;p4"/>
            <p:cNvPicPr preferRelativeResize="0"/>
            <p:nvPr/>
          </p:nvPicPr>
          <p:blipFill rotWithShape="1">
            <a:blip r:embed="rId2">
              <a:alphaModFix/>
            </a:blip>
            <a:srcRect b="40177" l="76496" r="0" t="0"/>
            <a:stretch/>
          </p:blipFill>
          <p:spPr>
            <a:xfrm>
              <a:off x="7129130" y="0"/>
              <a:ext cx="2014871" cy="30542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OBJECT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5"/>
          <p:cNvGrpSpPr/>
          <p:nvPr/>
        </p:nvGrpSpPr>
        <p:grpSpPr>
          <a:xfrm>
            <a:off x="153950" y="0"/>
            <a:ext cx="8990175" cy="4987550"/>
            <a:chOff x="153950" y="0"/>
            <a:chExt cx="8990175" cy="4987550"/>
          </a:xfrm>
        </p:grpSpPr>
        <p:sp>
          <p:nvSpPr>
            <p:cNvPr id="25" name="Google Shape;25;p5"/>
            <p:cNvSpPr/>
            <p:nvPr/>
          </p:nvSpPr>
          <p:spPr>
            <a:xfrm>
              <a:off x="153950" y="153950"/>
              <a:ext cx="8866800" cy="4833600"/>
            </a:xfrm>
            <a:prstGeom prst="roundRect">
              <a:avLst>
                <a:gd fmla="val 7961" name="adj"/>
              </a:avLst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5"/>
            <p:cNvSpPr/>
            <p:nvPr/>
          </p:nvSpPr>
          <p:spPr>
            <a:xfrm>
              <a:off x="7543025" y="25350"/>
              <a:ext cx="1601100" cy="2945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7" name="Google Shape;27;p5"/>
            <p:cNvPicPr preferRelativeResize="0"/>
            <p:nvPr/>
          </p:nvPicPr>
          <p:blipFill rotWithShape="1">
            <a:blip r:embed="rId2">
              <a:alphaModFix/>
            </a:blip>
            <a:srcRect b="40177" l="76496" r="0" t="0"/>
            <a:stretch/>
          </p:blipFill>
          <p:spPr>
            <a:xfrm>
              <a:off x="7129130" y="0"/>
              <a:ext cx="2014871" cy="30542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Google Shape;28;p5"/>
          <p:cNvSpPr txBox="1"/>
          <p:nvPr>
            <p:ph type="title"/>
          </p:nvPr>
        </p:nvSpPr>
        <p:spPr>
          <a:xfrm>
            <a:off x="628650" y="31670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attrocento Sans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/>
        </p:nvSpPr>
        <p:spPr>
          <a:xfrm>
            <a:off x="7783033" y="4754543"/>
            <a:ext cx="12648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12/12/2019  |   </a:t>
            </a:r>
            <a:fld id="{00000000-1234-1234-1234-123412341234}" type="slidenum">
              <a:rPr lang="en" sz="9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900">
              <a:solidFill>
                <a:schemeClr val="lt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34" name="Google Shape;34;p6"/>
          <p:cNvGrpSpPr/>
          <p:nvPr/>
        </p:nvGrpSpPr>
        <p:grpSpPr>
          <a:xfrm>
            <a:off x="153950" y="0"/>
            <a:ext cx="8990175" cy="4987550"/>
            <a:chOff x="153950" y="0"/>
            <a:chExt cx="8990175" cy="4987550"/>
          </a:xfrm>
        </p:grpSpPr>
        <p:sp>
          <p:nvSpPr>
            <p:cNvPr id="35" name="Google Shape;35;p6"/>
            <p:cNvSpPr/>
            <p:nvPr/>
          </p:nvSpPr>
          <p:spPr>
            <a:xfrm>
              <a:off x="153950" y="153950"/>
              <a:ext cx="8866800" cy="4833600"/>
            </a:xfrm>
            <a:prstGeom prst="roundRect">
              <a:avLst>
                <a:gd fmla="val 7961" name="adj"/>
              </a:avLst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6"/>
            <p:cNvSpPr/>
            <p:nvPr/>
          </p:nvSpPr>
          <p:spPr>
            <a:xfrm>
              <a:off x="7543025" y="25350"/>
              <a:ext cx="1601100" cy="2945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" name="Google Shape;37;p6"/>
            <p:cNvPicPr preferRelativeResize="0"/>
            <p:nvPr/>
          </p:nvPicPr>
          <p:blipFill rotWithShape="1">
            <a:blip r:embed="rId2">
              <a:alphaModFix/>
            </a:blip>
            <a:srcRect b="40177" l="76496" r="0" t="0"/>
            <a:stretch/>
          </p:blipFill>
          <p:spPr>
            <a:xfrm>
              <a:off x="7129130" y="0"/>
              <a:ext cx="2014871" cy="30542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7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/>
        </p:nvSpPr>
        <p:spPr>
          <a:xfrm>
            <a:off x="7783033" y="4754543"/>
            <a:ext cx="12648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12/12/2019  |   </a:t>
            </a:r>
            <a:fld id="{00000000-1234-1234-1234-123412341234}" type="slidenum">
              <a:rPr lang="en" sz="9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900">
              <a:solidFill>
                <a:schemeClr val="lt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attrocento Sans"/>
              <a:buNone/>
              <a:defRPr b="0" i="0" sz="33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10" Type="http://schemas.openxmlformats.org/officeDocument/2006/relationships/image" Target="../media/image23.png"/><Relationship Id="rId9" Type="http://schemas.openxmlformats.org/officeDocument/2006/relationships/image" Target="../media/image21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ctrTitle"/>
          </p:nvPr>
        </p:nvSpPr>
        <p:spPr>
          <a:xfrm>
            <a:off x="1143000" y="528265"/>
            <a:ext cx="6858000" cy="1790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Utilizing Career Research to Teach Technology</a:t>
            </a:r>
            <a:endParaRPr/>
          </a:p>
        </p:txBody>
      </p: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1143000" y="2388021"/>
            <a:ext cx="6858000" cy="1241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Ariel Dykstra &amp; Greg Hill</a:t>
            </a:r>
            <a:endParaRPr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Mount Vernon High School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>
            <p:ph type="title"/>
          </p:nvPr>
        </p:nvSpPr>
        <p:spPr>
          <a:xfrm>
            <a:off x="628650" y="316706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Career Cruising</a:t>
            </a:r>
            <a:endParaRPr/>
          </a:p>
        </p:txBody>
      </p:sp>
      <p:pic>
        <p:nvPicPr>
          <p:cNvPr id="131" name="Google Shape;13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150" y="1429501"/>
            <a:ext cx="5224874" cy="3033124"/>
          </a:xfrm>
          <a:prstGeom prst="rect">
            <a:avLst/>
          </a:prstGeom>
          <a:noFill/>
          <a:ln cap="flat" cmpd="sng" w="28575">
            <a:solidFill>
              <a:srgbClr val="AC114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2" name="Google Shape;132;p17"/>
          <p:cNvSpPr txBox="1"/>
          <p:nvPr>
            <p:ph idx="4294967295" type="body"/>
          </p:nvPr>
        </p:nvSpPr>
        <p:spPr>
          <a:xfrm>
            <a:off x="6042675" y="2920050"/>
            <a:ext cx="2830800" cy="154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Navigate website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Organize data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Reflect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Resume</a:t>
            </a:r>
            <a:endParaRPr/>
          </a:p>
        </p:txBody>
      </p:sp>
      <p:pic>
        <p:nvPicPr>
          <p:cNvPr id="138" name="Google Shape;13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300" y="1085850"/>
            <a:ext cx="3170925" cy="3682600"/>
          </a:xfrm>
          <a:prstGeom prst="rect">
            <a:avLst/>
          </a:prstGeom>
          <a:noFill/>
          <a:ln cap="flat" cmpd="sng" w="28575">
            <a:solidFill>
              <a:srgbClr val="AC114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9" name="Google Shape;139;p18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Tables and Borders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Text Formatting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After Paragraph Spacing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Format Painter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Spell Check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type="title"/>
          </p:nvPr>
        </p:nvSpPr>
        <p:spPr>
          <a:xfrm>
            <a:off x="628650" y="316706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Resume</a:t>
            </a:r>
            <a:endParaRPr/>
          </a:p>
        </p:txBody>
      </p:sp>
      <p:sp>
        <p:nvSpPr>
          <p:cNvPr id="145" name="Google Shape;145;p19"/>
          <p:cNvSpPr txBox="1"/>
          <p:nvPr>
            <p:ph idx="1" type="body"/>
          </p:nvPr>
        </p:nvSpPr>
        <p:spPr>
          <a:xfrm>
            <a:off x="628650" y="1412081"/>
            <a:ext cx="7886700" cy="2945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Skills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Tables and Borders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Text Formatting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Spell Check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Career Focus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Professionalism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Design Consistency</a:t>
            </a:r>
            <a:endParaRPr/>
          </a:p>
        </p:txBody>
      </p:sp>
      <p:sp>
        <p:nvSpPr>
          <p:cNvPr id="146" name="Google Shape;146;p19"/>
          <p:cNvSpPr/>
          <p:nvPr/>
        </p:nvSpPr>
        <p:spPr>
          <a:xfrm>
            <a:off x="3963775" y="3480950"/>
            <a:ext cx="2433000" cy="994200"/>
          </a:xfrm>
          <a:prstGeom prst="wedgeRectCallout">
            <a:avLst>
              <a:gd fmla="val -81337" name="adj1"/>
              <a:gd fmla="val -44850" name="adj2"/>
            </a:avLst>
          </a:prstGeom>
          <a:noFill/>
          <a:ln cap="flat" cmpd="sng" w="28575">
            <a:solidFill>
              <a:srgbClr val="AC1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Extra-Curricular</a:t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Volunteer Experience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>
            <p:ph type="title"/>
          </p:nvPr>
        </p:nvSpPr>
        <p:spPr>
          <a:xfrm>
            <a:off x="628650" y="316706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Comparison</a:t>
            </a:r>
            <a:endParaRPr/>
          </a:p>
        </p:txBody>
      </p:sp>
      <p:pic>
        <p:nvPicPr>
          <p:cNvPr id="152" name="Google Shape;15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8975" y="1259106"/>
            <a:ext cx="4437889" cy="3527794"/>
          </a:xfrm>
          <a:prstGeom prst="rect">
            <a:avLst/>
          </a:prstGeom>
          <a:noFill/>
          <a:ln cap="flat" cmpd="sng" w="28575">
            <a:solidFill>
              <a:srgbClr val="AC114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Comparison</a:t>
            </a:r>
            <a:endParaRPr/>
          </a:p>
        </p:txBody>
      </p:sp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628650" y="1445419"/>
            <a:ext cx="38862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Skills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Borders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Functions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Conditional Formatting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Text Formatting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Wrap Text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Alternating Colors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1"/>
          <p:cNvSpPr txBox="1"/>
          <p:nvPr>
            <p:ph idx="2" type="body"/>
          </p:nvPr>
        </p:nvSpPr>
        <p:spPr>
          <a:xfrm>
            <a:off x="4629150" y="1445419"/>
            <a:ext cx="38862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Career Focus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Research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Organize Data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Evaluate Data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title"/>
          </p:nvPr>
        </p:nvSpPr>
        <p:spPr>
          <a:xfrm>
            <a:off x="628650" y="316706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Lifetime Reflection</a:t>
            </a:r>
            <a:endParaRPr/>
          </a:p>
        </p:txBody>
      </p:sp>
      <p:pic>
        <p:nvPicPr>
          <p:cNvPr id="165" name="Google Shape;1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775" y="1669082"/>
            <a:ext cx="2219325" cy="287655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66" name="Google Shape;16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4013" y="2066221"/>
            <a:ext cx="3371550" cy="2082273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67" name="Google Shape;16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3286" y="1669082"/>
            <a:ext cx="2768689" cy="287655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Lifetime Reflection</a:t>
            </a:r>
            <a:endParaRPr/>
          </a:p>
        </p:txBody>
      </p:sp>
      <p:sp>
        <p:nvSpPr>
          <p:cNvPr id="173" name="Google Shape;173;p23"/>
          <p:cNvSpPr txBox="1"/>
          <p:nvPr>
            <p:ph idx="1" type="body"/>
          </p:nvPr>
        </p:nvSpPr>
        <p:spPr>
          <a:xfrm>
            <a:off x="628650" y="1445419"/>
            <a:ext cx="38862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Skills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Google Docs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Google Slides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Google Sheets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3"/>
          <p:cNvSpPr txBox="1"/>
          <p:nvPr>
            <p:ph idx="2" type="body"/>
          </p:nvPr>
        </p:nvSpPr>
        <p:spPr>
          <a:xfrm>
            <a:off x="4629150" y="1445419"/>
            <a:ext cx="38862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Career Focus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Design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Organization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Reflecting on Experiences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</a:t>
            </a:r>
            <a:endParaRPr/>
          </a:p>
        </p:txBody>
      </p:sp>
      <p:sp>
        <p:nvSpPr>
          <p:cNvPr id="180" name="Google Shape;180;p24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025" y="321525"/>
            <a:ext cx="6067176" cy="291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028" y="3321325"/>
            <a:ext cx="7036826" cy="146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5425" y="245325"/>
            <a:ext cx="1758822" cy="728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55075" y="570375"/>
            <a:ext cx="1497626" cy="89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47250" y="2263625"/>
            <a:ext cx="1497624" cy="839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31150" y="3238175"/>
            <a:ext cx="1187676" cy="148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46624" y="926250"/>
            <a:ext cx="1497624" cy="79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87875" y="523025"/>
            <a:ext cx="1334475" cy="99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/>
          <p:nvPr>
            <p:ph type="title"/>
          </p:nvPr>
        </p:nvSpPr>
        <p:spPr>
          <a:xfrm>
            <a:off x="628650" y="316706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</a:t>
            </a:r>
            <a:endParaRPr/>
          </a:p>
        </p:txBody>
      </p:sp>
      <p:pic>
        <p:nvPicPr>
          <p:cNvPr id="198" name="Google Shape;198;p26"/>
          <p:cNvPicPr preferRelativeResize="0"/>
          <p:nvPr/>
        </p:nvPicPr>
        <p:blipFill rotWithShape="1">
          <a:blip r:embed="rId3">
            <a:alphaModFix/>
          </a:blip>
          <a:srcRect b="1312" l="1791" r="866" t="0"/>
          <a:stretch/>
        </p:blipFill>
        <p:spPr>
          <a:xfrm>
            <a:off x="3672813" y="365575"/>
            <a:ext cx="3367325" cy="4412351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9" name="Google Shape;199;p26"/>
          <p:cNvSpPr txBox="1"/>
          <p:nvPr/>
        </p:nvSpPr>
        <p:spPr>
          <a:xfrm>
            <a:off x="628650" y="1539150"/>
            <a:ext cx="34488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21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Community</a:t>
            </a:r>
            <a:endParaRPr sz="2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21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Extracurricular</a:t>
            </a:r>
            <a:endParaRPr sz="2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21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College &amp; Career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8650" y="316706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School &amp; Beyond Plans</a:t>
            </a:r>
            <a:endParaRPr/>
          </a:p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628650" y="1412081"/>
            <a:ext cx="7886700" cy="2945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Career Interest Inventory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Career Goals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Skills &amp; Interest Assessment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Educational Goals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4-Year Course Plan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Activity Log/Resume</a:t>
            </a:r>
            <a:endParaRPr/>
          </a:p>
        </p:txBody>
      </p:sp>
      <p:pic>
        <p:nvPicPr>
          <p:cNvPr id="57" name="Google Shape;5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2275" y="2871500"/>
            <a:ext cx="3144575" cy="123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Literacy</a:t>
            </a:r>
            <a:endParaRPr/>
          </a:p>
        </p:txBody>
      </p:sp>
      <p:sp>
        <p:nvSpPr>
          <p:cNvPr id="205" name="Google Shape;205;p2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Communication Skills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Google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Docs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Slides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Sheets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Leadership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Learning Styles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Career Interests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Resume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Payroll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Budgeting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College Comparisons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0650" y="298825"/>
            <a:ext cx="994200" cy="9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https://tinyurl.com/y6qc83lp</a:t>
            </a:r>
            <a:endParaRPr/>
          </a:p>
        </p:txBody>
      </p:sp>
      <p:sp>
        <p:nvSpPr>
          <p:cNvPr id="213" name="Google Shape;213;p28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Link to our current curriculum</a:t>
            </a:r>
            <a:endParaRPr sz="24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* Please make a copy for yourself before making any changes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8650" y="316706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School &amp; Beyond Plan</a:t>
            </a:r>
            <a:endParaRPr/>
          </a:p>
        </p:txBody>
      </p:sp>
      <p:grpSp>
        <p:nvGrpSpPr>
          <p:cNvPr id="63" name="Google Shape;63;p10"/>
          <p:cNvGrpSpPr/>
          <p:nvPr/>
        </p:nvGrpSpPr>
        <p:grpSpPr>
          <a:xfrm>
            <a:off x="2092413" y="963530"/>
            <a:ext cx="4322784" cy="3976328"/>
            <a:chOff x="2256567" y="677103"/>
            <a:chExt cx="4036590" cy="3713071"/>
          </a:xfrm>
        </p:grpSpPr>
        <p:sp>
          <p:nvSpPr>
            <p:cNvPr id="64" name="Google Shape;64;p10"/>
            <p:cNvSpPr/>
            <p:nvPr/>
          </p:nvSpPr>
          <p:spPr>
            <a:xfrm rot="-6596588">
              <a:off x="3726388" y="3510395"/>
              <a:ext cx="771357" cy="771357"/>
            </a:xfrm>
            <a:prstGeom prst="ellipse">
              <a:avLst/>
            </a:prstGeom>
            <a:solidFill>
              <a:srgbClr val="F48F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0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F48F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0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F48F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0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F48F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0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rgbClr val="AC1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0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F48F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" name="Google Shape;70;p10"/>
          <p:cNvGrpSpPr/>
          <p:nvPr/>
        </p:nvGrpSpPr>
        <p:grpSpPr>
          <a:xfrm>
            <a:off x="4438356" y="2182924"/>
            <a:ext cx="2613210" cy="2613210"/>
            <a:chOff x="4447194" y="1815766"/>
            <a:chExt cx="2440200" cy="2440200"/>
          </a:xfrm>
        </p:grpSpPr>
        <p:sp>
          <p:nvSpPr>
            <p:cNvPr id="71" name="Google Shape;71;p10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840D35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0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Career Cruising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3" name="Google Shape;73;p10"/>
          <p:cNvGrpSpPr/>
          <p:nvPr/>
        </p:nvGrpSpPr>
        <p:grpSpPr>
          <a:xfrm>
            <a:off x="3263728" y="1514894"/>
            <a:ext cx="1756624" cy="1719666"/>
            <a:chOff x="3460190" y="1374053"/>
            <a:chExt cx="1454400" cy="1423800"/>
          </a:xfrm>
        </p:grpSpPr>
        <p:sp>
          <p:nvSpPr>
            <p:cNvPr id="74" name="Google Shape;74;p10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AC1145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0"/>
            <p:cNvSpPr txBox="1"/>
            <p:nvPr/>
          </p:nvSpPr>
          <p:spPr>
            <a:xfrm>
              <a:off x="3460190" y="1613606"/>
              <a:ext cx="14544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Naviance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Literacy</a:t>
            </a:r>
            <a:endParaRPr/>
          </a:p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Communication Skills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Google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Docs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Slides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Sheets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Leadership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1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Learning Styles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Career Interests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Resume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Payroll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Budgeting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College Comparisons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0650" y="298825"/>
            <a:ext cx="994200" cy="9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2"/>
          <p:cNvGrpSpPr/>
          <p:nvPr/>
        </p:nvGrpSpPr>
        <p:grpSpPr>
          <a:xfrm>
            <a:off x="1012245" y="355089"/>
            <a:ext cx="2842567" cy="3731773"/>
            <a:chOff x="2744034" y="1146343"/>
            <a:chExt cx="1827900" cy="2399700"/>
          </a:xfrm>
        </p:grpSpPr>
        <p:sp>
          <p:nvSpPr>
            <p:cNvPr id="89" name="Google Shape;89;p12"/>
            <p:cNvSpPr/>
            <p:nvPr/>
          </p:nvSpPr>
          <p:spPr>
            <a:xfrm rot="-5400000">
              <a:off x="2458134" y="1432243"/>
              <a:ext cx="2399700" cy="1827900"/>
            </a:xfrm>
            <a:prstGeom prst="rightArrowCallout">
              <a:avLst>
                <a:gd fmla="val 9283" name="adj1"/>
                <a:gd fmla="val 13570" name="adj2"/>
                <a:gd fmla="val 16082" name="adj3"/>
                <a:gd fmla="val 81236" name="adj4"/>
              </a:avLst>
            </a:prstGeom>
            <a:solidFill>
              <a:srgbClr val="F48F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2"/>
            <p:cNvSpPr/>
            <p:nvPr/>
          </p:nvSpPr>
          <p:spPr>
            <a:xfrm flipH="1">
              <a:off x="2832600" y="1686400"/>
              <a:ext cx="1649400" cy="1769700"/>
            </a:xfrm>
            <a:prstGeom prst="snip1Rect">
              <a:avLst>
                <a:gd fmla="val 0" name="adj"/>
              </a:avLst>
            </a:prstGeom>
            <a:solidFill>
              <a:srgbClr val="AC1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2"/>
            <p:cNvSpPr txBox="1"/>
            <p:nvPr/>
          </p:nvSpPr>
          <p:spPr>
            <a:xfrm>
              <a:off x="2862100" y="1795520"/>
              <a:ext cx="1591500" cy="14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Digital</a:t>
              </a:r>
              <a:endParaRPr b="1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Literacy</a:t>
              </a:r>
              <a:endParaRPr b="1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Core group of teachers who are focused on understanding the graduation requirement and integrating into curriculum</a:t>
              </a:r>
              <a:endParaRPr>
                <a:solidFill>
                  <a:schemeClr val="lt2"/>
                </a:solidFill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2" name="Google Shape;92;p12"/>
          <p:cNvGrpSpPr/>
          <p:nvPr/>
        </p:nvGrpSpPr>
        <p:grpSpPr>
          <a:xfrm>
            <a:off x="3855045" y="1056635"/>
            <a:ext cx="2842567" cy="3731773"/>
            <a:chOff x="4572084" y="1597469"/>
            <a:chExt cx="1827900" cy="2399700"/>
          </a:xfrm>
        </p:grpSpPr>
        <p:sp>
          <p:nvSpPr>
            <p:cNvPr id="93" name="Google Shape;93;p12"/>
            <p:cNvSpPr/>
            <p:nvPr/>
          </p:nvSpPr>
          <p:spPr>
            <a:xfrm rot="5400000">
              <a:off x="4286184" y="1883369"/>
              <a:ext cx="2399700" cy="1827900"/>
            </a:xfrm>
            <a:prstGeom prst="rightArrowCallout">
              <a:avLst>
                <a:gd fmla="val 9283" name="adj1"/>
                <a:gd fmla="val 13570" name="adj2"/>
                <a:gd fmla="val 16082" name="adj3"/>
                <a:gd fmla="val 81236" name="adj4"/>
              </a:avLst>
            </a:prstGeom>
            <a:solidFill>
              <a:srgbClr val="840D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2"/>
            <p:cNvSpPr/>
            <p:nvPr/>
          </p:nvSpPr>
          <p:spPr>
            <a:xfrm flipH="1" rot="10800000">
              <a:off x="4662018" y="1687411"/>
              <a:ext cx="1649400" cy="1769700"/>
            </a:xfrm>
            <a:prstGeom prst="snip1Rect">
              <a:avLst>
                <a:gd fmla="val 0" name="adj"/>
              </a:avLst>
            </a:prstGeom>
            <a:solidFill>
              <a:srgbClr val="AC1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2"/>
            <p:cNvSpPr txBox="1"/>
            <p:nvPr/>
          </p:nvSpPr>
          <p:spPr>
            <a:xfrm>
              <a:off x="4699747" y="1795520"/>
              <a:ext cx="1572300" cy="14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Advisory</a:t>
              </a:r>
              <a:endParaRPr b="1"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Every teacher was expected to understand the graduation requirement with minimum training and access to necessary resources</a:t>
              </a:r>
              <a:endParaRPr>
                <a:solidFill>
                  <a:schemeClr val="lt2"/>
                </a:solidFill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 Skills</a:t>
            </a:r>
            <a:endParaRPr/>
          </a:p>
        </p:txBody>
      </p:sp>
      <p:sp>
        <p:nvSpPr>
          <p:cNvPr id="101" name="Google Shape;101;p13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Respectful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Confident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Concise</a:t>
            </a:r>
            <a:endParaRPr/>
          </a:p>
        </p:txBody>
      </p:sp>
      <p:sp>
        <p:nvSpPr>
          <p:cNvPr id="102" name="Google Shape;102;p13"/>
          <p:cNvSpPr txBox="1"/>
          <p:nvPr>
            <p:ph idx="2" type="body"/>
          </p:nvPr>
        </p:nvSpPr>
        <p:spPr>
          <a:xfrm>
            <a:off x="4629150" y="1369225"/>
            <a:ext cx="39336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Assignment </a:t>
            </a:r>
            <a:endParaRPr b="1"/>
          </a:p>
          <a:p>
            <a:pPr indent="-317500" lvl="0" marL="28575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Send an email to your </a:t>
            </a:r>
            <a:br>
              <a:rPr lang="en"/>
            </a:br>
            <a:r>
              <a:rPr lang="en"/>
              <a:t>teacher with a </a:t>
            </a:r>
            <a:br>
              <a:rPr lang="en"/>
            </a:br>
            <a:r>
              <a:rPr lang="en"/>
              <a:t>professional signature</a:t>
            </a:r>
            <a:endParaRPr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28575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Advisory Teacher signature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>
            <p:ph type="title"/>
          </p:nvPr>
        </p:nvSpPr>
        <p:spPr>
          <a:xfrm>
            <a:off x="628650" y="316706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Gmail - Signature</a:t>
            </a:r>
            <a:endParaRPr/>
          </a:p>
        </p:txBody>
      </p:sp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 b="23177" l="0" r="0" t="0"/>
          <a:stretch/>
        </p:blipFill>
        <p:spPr>
          <a:xfrm>
            <a:off x="1416950" y="1769875"/>
            <a:ext cx="4223025" cy="111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6950" y="3303650"/>
            <a:ext cx="5779675" cy="162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 txBox="1"/>
          <p:nvPr/>
        </p:nvSpPr>
        <p:spPr>
          <a:xfrm>
            <a:off x="1015850" y="1208350"/>
            <a:ext cx="24807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Student Example</a:t>
            </a:r>
            <a:endParaRPr sz="24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1015850" y="2883275"/>
            <a:ext cx="24807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Teacher</a:t>
            </a:r>
            <a:r>
              <a:rPr lang="en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Example</a:t>
            </a:r>
            <a:endParaRPr sz="24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type="title"/>
          </p:nvPr>
        </p:nvSpPr>
        <p:spPr>
          <a:xfrm>
            <a:off x="628650" y="316706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Gmail - Signature Assignment</a:t>
            </a:r>
            <a:endParaRPr/>
          </a:p>
        </p:txBody>
      </p:sp>
      <p:grpSp>
        <p:nvGrpSpPr>
          <p:cNvPr id="117" name="Google Shape;117;p15"/>
          <p:cNvGrpSpPr/>
          <p:nvPr/>
        </p:nvGrpSpPr>
        <p:grpSpPr>
          <a:xfrm>
            <a:off x="558000" y="1933776"/>
            <a:ext cx="8027999" cy="2214100"/>
            <a:chOff x="558000" y="1933776"/>
            <a:chExt cx="8027999" cy="2214100"/>
          </a:xfrm>
        </p:grpSpPr>
        <p:pic>
          <p:nvPicPr>
            <p:cNvPr id="118" name="Google Shape;118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8000" y="1933776"/>
              <a:ext cx="8027999" cy="2214100"/>
            </a:xfrm>
            <a:prstGeom prst="rect">
              <a:avLst/>
            </a:prstGeom>
            <a:noFill/>
            <a:ln cap="flat" cmpd="sng" w="38100">
              <a:solidFill>
                <a:srgbClr val="AC1145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19" name="Google Shape;119;p15"/>
            <p:cNvSpPr/>
            <p:nvPr/>
          </p:nvSpPr>
          <p:spPr>
            <a:xfrm>
              <a:off x="962400" y="2341850"/>
              <a:ext cx="2544900" cy="299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>
            <p:ph type="title"/>
          </p:nvPr>
        </p:nvSpPr>
        <p:spPr>
          <a:xfrm>
            <a:off x="628650" y="316706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Resume</a:t>
            </a:r>
            <a:endParaRPr/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9400" y="437500"/>
            <a:ext cx="3715725" cy="4268475"/>
          </a:xfrm>
          <a:prstGeom prst="rect">
            <a:avLst/>
          </a:prstGeom>
          <a:noFill/>
          <a:ln cap="flat" cmpd="sng" w="28575">
            <a:solidFill>
              <a:srgbClr val="AC114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SPI palette">
      <a:dk1>
        <a:srgbClr val="244A5F"/>
      </a:dk1>
      <a:lt1>
        <a:srgbClr val="06997E"/>
      </a:lt1>
      <a:dk2>
        <a:srgbClr val="3C85C6"/>
      </a:dk2>
      <a:lt2>
        <a:srgbClr val="FFFFFF"/>
      </a:lt2>
      <a:accent1>
        <a:srgbClr val="848382"/>
      </a:accent1>
      <a:accent2>
        <a:srgbClr val="49473B"/>
      </a:accent2>
      <a:accent3>
        <a:srgbClr val="F2C660"/>
      </a:accent3>
      <a:accent4>
        <a:srgbClr val="EF4759"/>
      </a:accent4>
      <a:accent5>
        <a:srgbClr val="FFFFFF"/>
      </a:accent5>
      <a:accent6>
        <a:srgbClr val="FFFFFF"/>
      </a:accent6>
      <a:hlink>
        <a:srgbClr val="FFFFFF"/>
      </a:hlink>
      <a:folHlink>
        <a:srgbClr val="D8D8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