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obster"/>
      <p:regular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552A11-A962-455A-9291-C1552A403C69}">
  <a:tblStyle styleId="{BC552A11-A962-455A-9291-C1552A403C6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obster-regular.fntdata"/><Relationship Id="rId21" Type="http://schemas.openxmlformats.org/officeDocument/2006/relationships/slide" Target="slides/slide15.xml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986aaeaf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986aaeaf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93633b39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93633b39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93633b39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93633b39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93633b39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93633b39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d3501670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d3501670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d3501670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d3501670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d3501670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d3501670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d3501670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d3501670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93633b3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93633b3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93633b39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93633b3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93633b39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93633b39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93633b39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93633b39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93633b39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93633b39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93633b39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93633b39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93633b39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93633b39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hyperlink" Target="mailto:keith.peck@rentonschools.u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hyperlink" Target="mailto:keith.peck@rentonschools.u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hyperlink" Target="mailto:keith.peck@rentonschools.us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eclipse.org/downloads/" TargetMode="External"/><Relationship Id="rId10" Type="http://schemas.openxmlformats.org/officeDocument/2006/relationships/hyperlink" Target="https://codingrooms.com/" TargetMode="External"/><Relationship Id="rId13" Type="http://schemas.openxmlformats.org/officeDocument/2006/relationships/hyperlink" Target="https://github.com/" TargetMode="External"/><Relationship Id="rId12" Type="http://schemas.openxmlformats.org/officeDocument/2006/relationships/hyperlink" Target="https://www.jetbrains.com/idea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hyperlink" Target="https://www.igniteworldwide.org/" TargetMode="External"/><Relationship Id="rId9" Type="http://schemas.openxmlformats.org/officeDocument/2006/relationships/hyperlink" Target="https://repl.it/" TargetMode="External"/><Relationship Id="rId15" Type="http://schemas.openxmlformats.org/officeDocument/2006/relationships/hyperlink" Target="https://scratch.mit.edu/" TargetMode="External"/><Relationship Id="rId14" Type="http://schemas.openxmlformats.org/officeDocument/2006/relationships/hyperlink" Target="https://glitch.com/" TargetMode="External"/><Relationship Id="rId16" Type="http://schemas.openxmlformats.org/officeDocument/2006/relationships/hyperlink" Target="https://appinventor.mit.edu/" TargetMode="External"/><Relationship Id="rId5" Type="http://schemas.openxmlformats.org/officeDocument/2006/relationships/hyperlink" Target="https://www.microsoft.com/en-us/teals" TargetMode="External"/><Relationship Id="rId6" Type="http://schemas.openxmlformats.org/officeDocument/2006/relationships/hyperlink" Target="https://www.amazonfutureengineer.com/" TargetMode="External"/><Relationship Id="rId7" Type="http://schemas.openxmlformats.org/officeDocument/2006/relationships/hyperlink" Target="https://www.t-mobile.com/business/education" TargetMode="External"/><Relationship Id="rId8" Type="http://schemas.openxmlformats.org/officeDocument/2006/relationships/hyperlink" Target="https://edu.google.com/" TargetMode="Externa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code.org/" TargetMode="External"/><Relationship Id="rId10" Type="http://schemas.openxmlformats.org/officeDocument/2006/relationships/hyperlink" Target="https://codehs.com" TargetMode="External"/><Relationship Id="rId13" Type="http://schemas.openxmlformats.org/officeDocument/2006/relationships/hyperlink" Target="https://www.csawesome.org/" TargetMode="External"/><Relationship Id="rId12" Type="http://schemas.openxmlformats.org/officeDocument/2006/relationships/hyperlink" Target="https://education.minecraft.net/class-resources/coding-with-minecraf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hyperlink" Target="https://codehs.com" TargetMode="External"/><Relationship Id="rId9" Type="http://schemas.openxmlformats.org/officeDocument/2006/relationships/hyperlink" Target="https://bootstrapworld.org/" TargetMode="External"/><Relationship Id="rId15" Type="http://schemas.openxmlformats.org/officeDocument/2006/relationships/hyperlink" Target="https://bootstrapworld.org/" TargetMode="External"/><Relationship Id="rId14" Type="http://schemas.openxmlformats.org/officeDocument/2006/relationships/hyperlink" Target="https://www.csforallwa.org/for-all" TargetMode="External"/><Relationship Id="rId5" Type="http://schemas.openxmlformats.org/officeDocument/2006/relationships/hyperlink" Target="https://code.org/" TargetMode="External"/><Relationship Id="rId6" Type="http://schemas.openxmlformats.org/officeDocument/2006/relationships/hyperlink" Target="https://education.minecraft.net/class-resources/coding-with-minecraft" TargetMode="External"/><Relationship Id="rId7" Type="http://schemas.openxmlformats.org/officeDocument/2006/relationships/hyperlink" Target="https://www.csawesome.org/" TargetMode="External"/><Relationship Id="rId8" Type="http://schemas.openxmlformats.org/officeDocument/2006/relationships/hyperlink" Target="https://www.csforallwa.org/for-al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hyperlink" Target="https://www.csteachers.org/" TargetMode="External"/><Relationship Id="rId9" Type="http://schemas.openxmlformats.org/officeDocument/2006/relationships/hyperlink" Target="https://www.thecodehouse.org/" TargetMode="External"/><Relationship Id="rId5" Type="http://schemas.openxmlformats.org/officeDocument/2006/relationships/hyperlink" Target="https://www.cs.washington.edu/outreach/k12" TargetMode="External"/><Relationship Id="rId6" Type="http://schemas.openxmlformats.org/officeDocument/2006/relationships/hyperlink" Target="https://www.cwu.edu/computer-science/cwu-first-state-offer-computer-science-teaching-endorsement" TargetMode="External"/><Relationship Id="rId7" Type="http://schemas.openxmlformats.org/officeDocument/2006/relationships/hyperlink" Target="https://www.hiddengeniusproject.org/15-tech-organizations-actively-supporting-black-coders/" TargetMode="External"/><Relationship Id="rId8" Type="http://schemas.openxmlformats.org/officeDocument/2006/relationships/hyperlink" Target="https://blog.capterra.com/diversity-in-tech-11-associations-and-organizations-for-it-professionals-of-colo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k12.wa.us/sites/default/files/public/computerscience/pubdocs/Computer_Science_State_Course_Code_Guidance_ADA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mFPg96gdPkc" TargetMode="External"/><Relationship Id="rId4" Type="http://schemas.openxmlformats.org/officeDocument/2006/relationships/hyperlink" Target="https://www.youtube.com/watch?v=6puamP3wqfQ" TargetMode="External"/><Relationship Id="rId5" Type="http://schemas.openxmlformats.org/officeDocument/2006/relationships/hyperlink" Target="https://www.youtube.com/watch?v=deiuUbIl4Pc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hyperlink" Target="mailto:keith.peck@rentonschools.u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mailto:keith.peck@rentonschools.u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hyperlink" Target="mailto:keith.peck@rentonschools.u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mailto:keith.peck@rentonschools.u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hyperlink" Target="mailto:keith.peck@rentonschools.u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10" Type="http://schemas.openxmlformats.org/officeDocument/2006/relationships/hyperlink" Target="mailto:keith.peck@rentonschools.us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53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-75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TAKE COMPUTER SCIENCE?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"/>
            <a:ext cx="5845200" cy="7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5375" y="4141125"/>
            <a:ext cx="4218625" cy="10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9375" y="0"/>
            <a:ext cx="1904625" cy="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25" y="4338827"/>
            <a:ext cx="2233275" cy="7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140625" y="2419350"/>
            <a:ext cx="1330800" cy="1735800"/>
          </a:xfrm>
          <a:prstGeom prst="roundRect">
            <a:avLst>
              <a:gd fmla="val 16667" name="adj"/>
            </a:avLst>
          </a:prstGeom>
          <a:solidFill>
            <a:srgbClr val="03FA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Questions Ask Mr. Peck </a:t>
            </a:r>
            <a:r>
              <a:rPr lang="en" u="sng">
                <a:solidFill>
                  <a:schemeClr val="hlink"/>
                </a:solidFill>
                <a:hlinkClick r:id="rId8"/>
              </a:rPr>
              <a:t>keith.peck@rentonschools.us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11292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 cap="flat" cmpd="sng" w="76200">
            <a:solidFill>
              <a:srgbClr val="0D578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23"/>
          <p:cNvSpPr txBox="1"/>
          <p:nvPr>
            <p:ph type="title"/>
          </p:nvPr>
        </p:nvSpPr>
        <p:spPr>
          <a:xfrm>
            <a:off x="556875" y="3715875"/>
            <a:ext cx="3290700" cy="1164600"/>
          </a:xfrm>
          <a:prstGeom prst="rect">
            <a:avLst/>
          </a:prstGeom>
          <a:solidFill>
            <a:srgbClr val="0D578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7C8FD"/>
                </a:solidFill>
                <a:latin typeface="Trebuchet MS"/>
                <a:ea typeface="Trebuchet MS"/>
                <a:cs typeface="Trebuchet MS"/>
                <a:sym typeface="Trebuchet MS"/>
              </a:rPr>
              <a:t>Cyber Security</a:t>
            </a:r>
            <a:endParaRPr b="1" sz="1900">
              <a:solidFill>
                <a:srgbClr val="37C8F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7C8FD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70925" y="4272300"/>
            <a:ext cx="1991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Credit Type: </a:t>
            </a:r>
            <a:endParaRPr b="1" sz="15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7C8FD"/>
                </a:solidFill>
                <a:latin typeface="Trebuchet MS"/>
                <a:ea typeface="Trebuchet MS"/>
                <a:cs typeface="Trebuchet MS"/>
                <a:sym typeface="Trebuchet MS"/>
              </a:rPr>
              <a:t>CTE</a:t>
            </a:r>
            <a:endParaRPr b="1" sz="1500">
              <a:solidFill>
                <a:srgbClr val="37C8F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9550" y="113550"/>
            <a:ext cx="4667150" cy="48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2238825" y="4272300"/>
            <a:ext cx="1608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Grades: </a:t>
            </a:r>
            <a:endParaRPr b="1" sz="15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7C8FD"/>
                </a:solidFill>
                <a:latin typeface="Trebuchet MS"/>
                <a:ea typeface="Trebuchet MS"/>
                <a:cs typeface="Trebuchet MS"/>
                <a:sym typeface="Trebuchet MS"/>
              </a:rPr>
              <a:t>9th - 12th</a:t>
            </a:r>
            <a:endParaRPr b="1">
              <a:solidFill>
                <a:srgbClr val="37C8F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170925" y="113550"/>
            <a:ext cx="2710800" cy="710100"/>
          </a:xfrm>
          <a:prstGeom prst="roundRect">
            <a:avLst>
              <a:gd fmla="val 16667" name="adj"/>
            </a:avLst>
          </a:prstGeom>
          <a:solidFill>
            <a:srgbClr val="37C8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Questions Ask Mr. Peck </a:t>
            </a:r>
            <a:r>
              <a:rPr lang="en" u="sng">
                <a:solidFill>
                  <a:schemeClr val="hlink"/>
                </a:solidFill>
                <a:hlinkClick r:id="rId5"/>
              </a:rPr>
              <a:t>keith.peck@rentonschools.us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182300" y="316300"/>
            <a:ext cx="8544600" cy="1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Networking A/B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 sz="1500"/>
              <a:t>This course can be used to fulfill the following requirement(s): [ </a:t>
            </a:r>
            <a:r>
              <a:rPr lang="en" sz="1500">
                <a:solidFill>
                  <a:srgbClr val="0000FF"/>
                </a:solidFill>
              </a:rPr>
              <a:t>????</a:t>
            </a:r>
            <a:r>
              <a:rPr lang="en" sz="1500"/>
              <a:t> ]</a:t>
            </a:r>
            <a:endParaRPr sz="150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 sz="1500"/>
              <a:t>This course can be taken by: [</a:t>
            </a:r>
            <a:r>
              <a:rPr lang="en" sz="1500">
                <a:solidFill>
                  <a:srgbClr val="0000FF"/>
                </a:solidFill>
              </a:rPr>
              <a:t>enter grade level(s) here</a:t>
            </a:r>
            <a:r>
              <a:rPr lang="en" sz="1500"/>
              <a:t>]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11700" y="1825925"/>
            <a:ext cx="4015800" cy="27429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Brief Description of Course Here (helpful to include WHAT a student does in this class)</a:t>
            </a:r>
            <a:endParaRPr/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816500" y="1797175"/>
            <a:ext cx="4015800" cy="27429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of Work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Embed video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Etc.</a:t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6099" l="0" r="0" t="354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4135543"/>
            <a:ext cx="2088100" cy="94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/>
          <p:nvPr/>
        </p:nvSpPr>
        <p:spPr>
          <a:xfrm>
            <a:off x="6704700" y="4168075"/>
            <a:ext cx="1746600" cy="880500"/>
          </a:xfrm>
          <a:prstGeom prst="roundRect">
            <a:avLst>
              <a:gd fmla="val 16667" name="adj"/>
            </a:avLst>
          </a:prstGeom>
          <a:solidFill>
            <a:srgbClr val="37C8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Questions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Mr. Peck </a:t>
            </a:r>
            <a:r>
              <a:rPr lang="en" u="sng">
                <a:solidFill>
                  <a:schemeClr val="hlink"/>
                </a:solidFill>
                <a:hlinkClick r:id="rId5"/>
              </a:rPr>
              <a:t>keith.peck@rentonschools.us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311700" y="445025"/>
            <a:ext cx="39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Industry Resources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11700" y="1152475"/>
            <a:ext cx="43212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845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>
                <a:solidFill>
                  <a:srgbClr val="00FF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https://www.igniteworldwide.org/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>
                <a:solidFill>
                  <a:srgbClr val="00FF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https://www.microsoft.com/en-us/teals</a:t>
            </a:r>
            <a:r>
              <a:rPr b="1" lang="en" sz="1729">
                <a:solidFill>
                  <a:srgbClr val="00FF00"/>
                </a:solidFill>
              </a:rPr>
              <a:t> 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>
                <a:solidFill>
                  <a:srgbClr val="00FF0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https://www.amazonfutureengineer.com/</a:t>
            </a:r>
            <a:r>
              <a:rPr b="1" lang="en" sz="1729">
                <a:solidFill>
                  <a:srgbClr val="00FF00"/>
                </a:solidFill>
              </a:rPr>
              <a:t> 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>
                <a:solidFill>
                  <a:srgbClr val="00FF00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https://www.t-mobile.com/business/education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>
                <a:solidFill>
                  <a:srgbClr val="00FF00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https://edu.google.com/</a:t>
            </a:r>
            <a:endParaRPr b="1" sz="1729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 txBox="1"/>
          <p:nvPr>
            <p:ph type="title"/>
          </p:nvPr>
        </p:nvSpPr>
        <p:spPr>
          <a:xfrm>
            <a:off x="4572000" y="445025"/>
            <a:ext cx="39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Curriculum</a:t>
            </a:r>
            <a:r>
              <a:rPr b="1" lang="en">
                <a:solidFill>
                  <a:srgbClr val="FFFFFF"/>
                </a:solidFill>
              </a:rPr>
              <a:t> Resources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4572000" y="1152475"/>
            <a:ext cx="398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729">
                <a:solidFill>
                  <a:srgbClr val="00FF00"/>
                </a:solidFill>
              </a:rPr>
              <a:t>Development Environments: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 u="sng">
                <a:solidFill>
                  <a:srgbClr val="00FF00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https://repl.it/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 u="sng">
                <a:solidFill>
                  <a:srgbClr val="00FF00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https://codingrooms.com/</a:t>
            </a:r>
            <a:r>
              <a:rPr b="1" lang="en" sz="1729">
                <a:solidFill>
                  <a:srgbClr val="00FF00"/>
                </a:solidFill>
              </a:rPr>
              <a:t> 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 u="sng">
                <a:solidFill>
                  <a:srgbClr val="00FF00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https://www.eclipse.org/downloads/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 u="sng">
                <a:solidFill>
                  <a:srgbClr val="00FF00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https://www.jetbrains.com/idea/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 u="sng">
                <a:solidFill>
                  <a:srgbClr val="00FF00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 u="sng">
                <a:solidFill>
                  <a:srgbClr val="00FF00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https://glitch.com/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 u="sng">
                <a:solidFill>
                  <a:srgbClr val="00FF00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https://scratch.mit.edu/</a:t>
            </a:r>
            <a:endParaRPr b="1" sz="1729">
              <a:solidFill>
                <a:srgbClr val="00FF00"/>
              </a:solidFill>
            </a:endParaRPr>
          </a:p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30"/>
              <a:buChar char="●"/>
            </a:pPr>
            <a:r>
              <a:rPr b="1" lang="en" sz="1729" u="sng">
                <a:solidFill>
                  <a:srgbClr val="00FF00"/>
                </a:solid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https://appinventor.mit.edu/</a:t>
            </a:r>
            <a:r>
              <a:rPr b="1" lang="en" sz="1729">
                <a:solidFill>
                  <a:srgbClr val="00FF00"/>
                </a:solidFill>
              </a:rPr>
              <a:t> </a:t>
            </a:r>
            <a:endParaRPr b="1" sz="1729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198175" y="215600"/>
            <a:ext cx="854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Resources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279600" y="863550"/>
            <a:ext cx="424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Tutorials and Lessons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https://codehs.com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https://code.org/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https://education.minecraft.net/class-resources/coding-with-minecraft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https://www.csawesome.org/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https://www.csforallwa.org/for-all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https://bootstrapworld.org/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4731825" y="1038150"/>
            <a:ext cx="424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Tutorials and Lessons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https://codehs.com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https://code.org/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https://education.minecraft.net/class-resources/coding-with-minecraft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https://www.csawesome.org/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https://www.csforallwa.org/for-all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●"/>
            </a:pPr>
            <a:r>
              <a:rPr lang="en" u="sng">
                <a:solidFill>
                  <a:srgbClr val="351C75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https://bootstrapworld.org/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Networking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https://www.csteachers.org/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https://www.cs.washington.edu/outreach/k12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https://www.cwu.edu/computer-science/cwu-first-state-offer-computer-science-teaching-endorsement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https://www.hiddengeniusproject.org/15-tech-organizations-actively-supporting-black-coders/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https://blog.capterra.com/diversity-in-tech-11-associations-and-organizations-for-it-professionals-of-color/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https://www.thecodehouse.org/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14925" y="532075"/>
            <a:ext cx="8520600" cy="38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900" u="sng">
                <a:solidFill>
                  <a:srgbClr val="FF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COMPUTER SCIENCE COURSES</a:t>
            </a:r>
            <a:endParaRPr b="1" sz="69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400375" y="-15240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CTE - Computer Science Classes</a:t>
            </a:r>
            <a:endParaRPr/>
          </a:p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7" name="Google Shape;67;p15"/>
          <p:cNvGraphicFramePr/>
          <p:nvPr/>
        </p:nvGraphicFramePr>
        <p:xfrm>
          <a:off x="0" y="57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{BC552A11-A962-455A-9291-C1552A403C69}</a:tableStyleId>
              </a:tblPr>
              <a:tblGrid>
                <a:gridCol w="533025"/>
                <a:gridCol w="2933350"/>
                <a:gridCol w="724525"/>
                <a:gridCol w="890975"/>
                <a:gridCol w="1038750"/>
                <a:gridCol w="1131825"/>
                <a:gridCol w="1891525"/>
              </a:tblGrid>
              <a:tr h="35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Credit Type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 - Rec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Dual Credit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Industry Certification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21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Entry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Programming (I -II)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 Computer Science Principles (A-B)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 College Crd.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MTA - Intro to Programming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2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Entry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 Programming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CTE / ART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Unity Certification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Entry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 Design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CTE / ART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Unity Certification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21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Adv.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 Computer Science A (A-C)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CTE / 3rd YR MATH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Recommend/ Geometry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 College Credit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MTA - Intro to Programming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Adv.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Advanced Computer Science Projects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10-12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 /AP Comp Sci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MTA - Other Certs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2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Entry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Cyber Security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College Credit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Certified Ethical Hacker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Entry  - Adv.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[Year 1(A-C), year 2(D-F)]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College Credit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 TIA - Network + , CCNA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sp>
        <p:nvSpPr>
          <p:cNvPr id="68" name="Google Shape;68;p15"/>
          <p:cNvSpPr txBox="1"/>
          <p:nvPr/>
        </p:nvSpPr>
        <p:spPr>
          <a:xfrm>
            <a:off x="107150" y="4681000"/>
            <a:ext cx="15111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WOMEN IN CS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72150" y="125900"/>
            <a:ext cx="17145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CS NEEDS YOU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749025" y="4681275"/>
            <a:ext cx="17145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DIVERSITY IN CS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1130" l="0" r="26969" t="40040"/>
          <a:stretch/>
        </p:blipFill>
        <p:spPr>
          <a:xfrm>
            <a:off x="3105827" y="3865200"/>
            <a:ext cx="2979125" cy="122143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1650" y="62900"/>
            <a:ext cx="7539600" cy="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Lobster"/>
                <a:ea typeface="Lobster"/>
                <a:cs typeface="Lobster"/>
                <a:sym typeface="Lobster"/>
              </a:rPr>
              <a:t>Take </a:t>
            </a:r>
            <a:r>
              <a:rPr b="1" lang="en" sz="47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Computer Programing I</a:t>
            </a:r>
            <a:r>
              <a:rPr lang="en" sz="4700">
                <a:latin typeface="Lobster"/>
                <a:ea typeface="Lobster"/>
                <a:cs typeface="Lobster"/>
                <a:sym typeface="Lobster"/>
              </a:rPr>
              <a:t>!!!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7875" y="1195300"/>
            <a:ext cx="3351600" cy="25995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9933FF"/>
                </a:solidFill>
              </a:rPr>
              <a:t>Learn Python programming language.</a:t>
            </a:r>
            <a:r>
              <a:rPr b="1" lang="en" sz="3600">
                <a:solidFill>
                  <a:srgbClr val="FFFFFF"/>
                </a:solidFill>
              </a:rPr>
              <a:t> 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7152375" y="0"/>
            <a:ext cx="21504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Credit Type: </a:t>
            </a:r>
            <a:endParaRPr sz="15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CTE / 3rd Yr Math</a:t>
            </a:r>
            <a:endParaRPr sz="15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Grades: </a:t>
            </a:r>
            <a:endParaRPr sz="15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9th - 12th</a:t>
            </a:r>
            <a:endParaRPr/>
          </a:p>
        </p:txBody>
      </p:sp>
      <p:cxnSp>
        <p:nvCxnSpPr>
          <p:cNvPr id="79" name="Google Shape;79;p16"/>
          <p:cNvCxnSpPr/>
          <p:nvPr/>
        </p:nvCxnSpPr>
        <p:spPr>
          <a:xfrm>
            <a:off x="7541325" y="7400"/>
            <a:ext cx="22200" cy="999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6"/>
          <p:cNvCxnSpPr/>
          <p:nvPr/>
        </p:nvCxnSpPr>
        <p:spPr>
          <a:xfrm flipH="1">
            <a:off x="-1650" y="995300"/>
            <a:ext cx="9147300" cy="66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5725" y="1195300"/>
            <a:ext cx="5590549" cy="25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61169" l="0" r="26969" t="0"/>
          <a:stretch/>
        </p:blipFill>
        <p:spPr>
          <a:xfrm>
            <a:off x="37900" y="3865200"/>
            <a:ext cx="2979125" cy="122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0" r="28062" t="80011"/>
          <a:stretch/>
        </p:blipFill>
        <p:spPr>
          <a:xfrm>
            <a:off x="6173750" y="3872825"/>
            <a:ext cx="2862525" cy="61333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6173750" y="4529250"/>
            <a:ext cx="2581200" cy="5574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33FF"/>
                </a:solidFill>
              </a:rPr>
              <a:t>Skill of the future</a:t>
            </a:r>
            <a:r>
              <a:rPr b="1" lang="en">
                <a:solidFill>
                  <a:srgbClr val="FFFFFF"/>
                </a:solidFill>
              </a:rPr>
              <a:t> 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95025" y="3155100"/>
            <a:ext cx="2710800" cy="7101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Questions Ask Mr. Peck </a:t>
            </a:r>
            <a:r>
              <a:rPr lang="en" u="sng">
                <a:solidFill>
                  <a:schemeClr val="hlink"/>
                </a:solidFill>
                <a:hlinkClick r:id="rId5"/>
              </a:rPr>
              <a:t>keith.peck@rentonschools.us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650" y="62900"/>
            <a:ext cx="7687800" cy="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9933FF"/>
                </a:solidFill>
                <a:latin typeface="Lobster"/>
                <a:ea typeface="Lobster"/>
                <a:cs typeface="Lobster"/>
                <a:sym typeface="Lobster"/>
              </a:rPr>
              <a:t>Take</a:t>
            </a:r>
            <a:r>
              <a:rPr lang="en" sz="47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en" sz="47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Computer Programing II</a:t>
            </a:r>
            <a:r>
              <a:rPr lang="en" sz="47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!!</a:t>
            </a:r>
            <a:endParaRPr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114075" y="1290500"/>
            <a:ext cx="2343000" cy="3655500"/>
          </a:xfrm>
          <a:prstGeom prst="rect">
            <a:avLst/>
          </a:prstGeom>
          <a:solidFill>
            <a:srgbClr val="BBE4E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</a:rPr>
              <a:t>Create your own program or app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7152375" y="0"/>
            <a:ext cx="19917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Credit Type: </a:t>
            </a:r>
            <a:endParaRPr sz="15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CTE / 3rd Yr Math</a:t>
            </a:r>
            <a:endParaRPr sz="15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33FF"/>
                </a:solidFill>
                <a:latin typeface="Lobster"/>
                <a:ea typeface="Lobster"/>
                <a:cs typeface="Lobster"/>
                <a:sym typeface="Lobster"/>
              </a:rPr>
              <a:t>Grades: </a:t>
            </a:r>
            <a:endParaRPr sz="1500">
              <a:solidFill>
                <a:srgbClr val="9933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9th - 12th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3" name="Google Shape;93;p17"/>
          <p:cNvCxnSpPr/>
          <p:nvPr/>
        </p:nvCxnSpPr>
        <p:spPr>
          <a:xfrm>
            <a:off x="7541325" y="7400"/>
            <a:ext cx="22200" cy="999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7"/>
          <p:cNvCxnSpPr/>
          <p:nvPr/>
        </p:nvCxnSpPr>
        <p:spPr>
          <a:xfrm flipH="1">
            <a:off x="-1650" y="995300"/>
            <a:ext cx="9147300" cy="66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350" y="1290500"/>
            <a:ext cx="6459526" cy="36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2633200" y="3781725"/>
            <a:ext cx="1836900" cy="1080600"/>
          </a:xfrm>
          <a:prstGeom prst="ellipse">
            <a:avLst/>
          </a:prstGeom>
          <a:solidFill>
            <a:srgbClr val="E95E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Explore you interests</a:t>
            </a:r>
            <a:endParaRPr sz="1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7093150" y="2217150"/>
            <a:ext cx="1876800" cy="1080600"/>
          </a:xfrm>
          <a:prstGeom prst="ellipse">
            <a:avLst/>
          </a:prstGeom>
          <a:solidFill>
            <a:srgbClr val="ECB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Develop you 21st Century Skills</a:t>
            </a:r>
            <a:endParaRPr sz="1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264475" y="4298600"/>
            <a:ext cx="2710800" cy="7101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Questions Ask Mr. Peck </a:t>
            </a:r>
            <a:r>
              <a:rPr lang="en" u="sng">
                <a:solidFill>
                  <a:schemeClr val="hlink"/>
                </a:solidFill>
                <a:hlinkClick r:id="rId4"/>
              </a:rPr>
              <a:t>keith.peck@rentonschools.us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8"/>
          <p:cNvGrpSpPr/>
          <p:nvPr/>
        </p:nvGrpSpPr>
        <p:grpSpPr>
          <a:xfrm>
            <a:off x="1655700" y="1184625"/>
            <a:ext cx="7382720" cy="3883160"/>
            <a:chOff x="76200" y="1187225"/>
            <a:chExt cx="7382720" cy="3883160"/>
          </a:xfrm>
        </p:grpSpPr>
        <p:pic>
          <p:nvPicPr>
            <p:cNvPr id="104" name="Google Shape;10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200" y="1187225"/>
              <a:ext cx="2510260" cy="3880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9300" y="1187225"/>
              <a:ext cx="2510250" cy="3883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83350" y="1187225"/>
              <a:ext cx="2575570" cy="388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8"/>
          <p:cNvSpPr txBox="1"/>
          <p:nvPr>
            <p:ph type="title"/>
          </p:nvPr>
        </p:nvSpPr>
        <p:spPr>
          <a:xfrm>
            <a:off x="3300" y="51100"/>
            <a:ext cx="7539600" cy="9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To take </a:t>
            </a:r>
            <a:r>
              <a:rPr lang="en" sz="33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AP Computer Science Principles A/B </a:t>
            </a:r>
            <a:endParaRPr sz="3300">
              <a:solidFill>
                <a:srgbClr val="FF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Lobster"/>
                <a:ea typeface="Lobster"/>
                <a:cs typeface="Lobster"/>
                <a:sym typeface="Lobster"/>
              </a:rPr>
              <a:t>Sign up for </a:t>
            </a:r>
            <a:r>
              <a:rPr lang="en" sz="33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Computer Programming I / II</a:t>
            </a:r>
            <a:endParaRPr sz="2900">
              <a:solidFill>
                <a:srgbClr val="FF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7154013" y="64400"/>
            <a:ext cx="21504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Credit Type: </a:t>
            </a:r>
            <a:endParaRPr sz="15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CTE </a:t>
            </a:r>
            <a:endParaRPr sz="1500">
              <a:solidFill>
                <a:srgbClr val="FF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Grades: </a:t>
            </a:r>
            <a:endParaRPr sz="15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9th - 12th</a:t>
            </a:r>
            <a:endParaRPr>
              <a:solidFill>
                <a:srgbClr val="FF00FF"/>
              </a:solidFill>
            </a:endParaRPr>
          </a:p>
        </p:txBody>
      </p:sp>
      <p:cxnSp>
        <p:nvCxnSpPr>
          <p:cNvPr id="109" name="Google Shape;109;p18"/>
          <p:cNvCxnSpPr/>
          <p:nvPr/>
        </p:nvCxnSpPr>
        <p:spPr>
          <a:xfrm>
            <a:off x="7563375" y="0"/>
            <a:ext cx="20100" cy="11037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8"/>
          <p:cNvCxnSpPr/>
          <p:nvPr/>
        </p:nvCxnSpPr>
        <p:spPr>
          <a:xfrm flipH="1">
            <a:off x="20400" y="1108425"/>
            <a:ext cx="9173100" cy="459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8"/>
          <p:cNvSpPr txBox="1"/>
          <p:nvPr/>
        </p:nvSpPr>
        <p:spPr>
          <a:xfrm>
            <a:off x="183450" y="1243925"/>
            <a:ext cx="1372200" cy="21207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computers through your interest.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Introductory class, no prior computer skills needed.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96600" y="3482250"/>
            <a:ext cx="1459200" cy="14391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Questions Ask Mr. Peck </a:t>
            </a:r>
            <a:r>
              <a:rPr lang="en" u="sng">
                <a:solidFill>
                  <a:schemeClr val="hlink"/>
                </a:solidFill>
                <a:hlinkClick r:id="rId6"/>
              </a:rPr>
              <a:t>keith.peck@rentonschools.us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00" y="73675"/>
            <a:ext cx="8773099" cy="47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6343675" y="846525"/>
            <a:ext cx="1821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Grades 9- 12</a:t>
            </a:r>
            <a:endParaRPr b="1" sz="19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6200125" y="4374800"/>
            <a:ext cx="210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Can Repeat Class</a:t>
            </a:r>
            <a:endParaRPr b="1" sz="19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9"/>
          <p:cNvSpPr/>
          <p:nvPr/>
        </p:nvSpPr>
        <p:spPr>
          <a:xfrm rot="1257971">
            <a:off x="1484585" y="1714401"/>
            <a:ext cx="2914626" cy="2276836"/>
          </a:xfrm>
          <a:prstGeom prst="irregularSeal2">
            <a:avLst/>
          </a:prstGeom>
          <a:solidFill>
            <a:srgbClr val="9900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Explore your interest by designing a game!!!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2623100" y="4374800"/>
            <a:ext cx="2710800" cy="7101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Questions Ask Mr. Peck </a:t>
            </a:r>
            <a:r>
              <a:rPr lang="en" u="sng">
                <a:solidFill>
                  <a:schemeClr val="hlink"/>
                </a:solidFill>
                <a:hlinkClick r:id="rId4"/>
              </a:rPr>
              <a:t>keith.peck@rentonschools.us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6700"/>
            <a:ext cx="8839200" cy="443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407200" y="1553750"/>
            <a:ext cx="497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Grades 9 - 12                 Can Repeat Class</a:t>
            </a:r>
            <a:endParaRPr b="1" sz="18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3762525" y="4321225"/>
            <a:ext cx="2710800" cy="710100"/>
          </a:xfrm>
          <a:prstGeom prst="roundRect">
            <a:avLst>
              <a:gd fmla="val 16667" name="adj"/>
            </a:avLst>
          </a:prstGeom>
          <a:solidFill>
            <a:srgbClr val="BBFE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Questions Ask Mr. Peck </a:t>
            </a:r>
            <a:r>
              <a:rPr lang="en" u="sng">
                <a:solidFill>
                  <a:schemeClr val="hlink"/>
                </a:solidFill>
                <a:hlinkClick r:id="rId4"/>
              </a:rPr>
              <a:t>keith.peck@rentonschools.us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b="0" l="10588" r="9315" t="0"/>
          <a:stretch/>
        </p:blipFill>
        <p:spPr>
          <a:xfrm>
            <a:off x="2814300" y="1740850"/>
            <a:ext cx="4033400" cy="1922525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5">
            <a:alphaModFix/>
          </a:blip>
          <a:srcRect b="0" l="9590" r="8790" t="0"/>
          <a:stretch/>
        </p:blipFill>
        <p:spPr>
          <a:xfrm>
            <a:off x="155375" y="1834449"/>
            <a:ext cx="2490950" cy="173532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6">
            <a:alphaModFix/>
          </a:blip>
          <a:srcRect b="9321" l="5909" r="6155" t="0"/>
          <a:stretch/>
        </p:blipFill>
        <p:spPr>
          <a:xfrm>
            <a:off x="108825" y="233050"/>
            <a:ext cx="5363251" cy="11546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21"/>
          <p:cNvSpPr txBox="1"/>
          <p:nvPr/>
        </p:nvSpPr>
        <p:spPr>
          <a:xfrm>
            <a:off x="2296300" y="3112775"/>
            <a:ext cx="32139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Credit Type: 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CTE / 3rd Yr Math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374800" y="3083525"/>
            <a:ext cx="14211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Grades: </a:t>
            </a:r>
            <a:endParaRPr sz="15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obster"/>
                <a:ea typeface="Lobster"/>
                <a:cs typeface="Lobster"/>
                <a:sym typeface="Lobster"/>
              </a:rPr>
              <a:t>9th - 12th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7">
            <a:alphaModFix/>
          </a:blip>
          <a:srcRect b="0" l="7762" r="8862" t="0"/>
          <a:stretch/>
        </p:blipFill>
        <p:spPr>
          <a:xfrm>
            <a:off x="7034325" y="1834451"/>
            <a:ext cx="2016750" cy="1649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8">
            <a:alphaModFix/>
          </a:blip>
          <a:srcRect b="7655" l="5588" r="5712" t="0"/>
          <a:stretch/>
        </p:blipFill>
        <p:spPr>
          <a:xfrm>
            <a:off x="5614950" y="264625"/>
            <a:ext cx="3436125" cy="11546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9">
            <a:alphaModFix/>
          </a:blip>
          <a:srcRect b="16555" l="3721" r="3933" t="0"/>
          <a:stretch/>
        </p:blipFill>
        <p:spPr>
          <a:xfrm>
            <a:off x="140900" y="3985000"/>
            <a:ext cx="8862200" cy="8302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21"/>
          <p:cNvSpPr/>
          <p:nvPr/>
        </p:nvSpPr>
        <p:spPr>
          <a:xfrm>
            <a:off x="4085100" y="1206775"/>
            <a:ext cx="2710800" cy="7101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Questions Ask Mr. Peck </a:t>
            </a:r>
            <a:r>
              <a:rPr lang="en" u="sng">
                <a:solidFill>
                  <a:schemeClr val="hlink"/>
                </a:solidFill>
                <a:hlinkClick r:id="rId10"/>
              </a:rPr>
              <a:t>keith.peck@rentonschools.us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