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7" r:id="rId1"/>
  </p:sldMasterIdLst>
  <p:sldIdLst>
    <p:sldId id="256" r:id="rId2"/>
    <p:sldId id="257" r:id="rId3"/>
    <p:sldId id="258" r:id="rId4"/>
    <p:sldId id="259" r:id="rId5"/>
    <p:sldId id="261" r:id="rId6"/>
    <p:sldId id="272" r:id="rId7"/>
    <p:sldId id="273" r:id="rId8"/>
    <p:sldId id="275" r:id="rId9"/>
    <p:sldId id="260" r:id="rId10"/>
    <p:sldId id="262" r:id="rId11"/>
    <p:sldId id="263" r:id="rId12"/>
    <p:sldId id="264" r:id="rId13"/>
    <p:sldId id="266" r:id="rId14"/>
    <p:sldId id="265" r:id="rId15"/>
    <p:sldId id="267" r:id="rId16"/>
    <p:sldId id="268" r:id="rId17"/>
    <p:sldId id="269" r:id="rId18"/>
    <p:sldId id="270" r:id="rId19"/>
    <p:sldId id="271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63" autoAdjust="0"/>
    <p:restoredTop sz="94719"/>
  </p:normalViewPr>
  <p:slideViewPr>
    <p:cSldViewPr snapToGrid="0" snapToObjects="1">
      <p:cViewPr varScale="1">
        <p:scale>
          <a:sx n="108" d="100"/>
          <a:sy n="108" d="100"/>
        </p:scale>
        <p:origin x="9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10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2/13/2021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567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2/13/2021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894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2/13/2021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4010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2/13/2021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516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2/13/2021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715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2/13/2021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101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1508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348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238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54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2/13/2021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098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2/13/2021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017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2/13/2021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150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2/13/2021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560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2/13/2021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22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2/13/2021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366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3688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33" r:id="rId12"/>
    <p:sldLayoutId id="2147483728" r:id="rId13"/>
    <p:sldLayoutId id="2147483729" r:id="rId14"/>
    <p:sldLayoutId id="2147483730" r:id="rId15"/>
    <p:sldLayoutId id="2147483731" r:id="rId16"/>
    <p:sldLayoutId id="2147483732" r:id="rId17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9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7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hyperlink" Target="https://forms.gle/rC21WdHeq7RYa6hd6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rustybized.weebly.com/hazen-fbla.html" TargetMode="External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echeconomy.it/2014/12/11/instagram-festeggia-i-300-milioni-utenti-mensili-supera-twitter/" TargetMode="External"/><Relationship Id="rId3" Type="http://schemas.openxmlformats.org/officeDocument/2006/relationships/hyperlink" Target="https://www.youtube.com/watch?v=EKL4Or-TVqE" TargetMode="External"/><Relationship Id="rId7" Type="http://schemas.openxmlformats.org/officeDocument/2006/relationships/image" Target="../media/image14.jp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stagram.com/hazenfbla/" TargetMode="External"/><Relationship Id="rId5" Type="http://schemas.openxmlformats.org/officeDocument/2006/relationships/hyperlink" Target="https://anantalaibiethestar28.wordpress.com/2015/02/09/bie-sukrit-youtube-official/" TargetMode="External"/><Relationship Id="rId10" Type="http://schemas.openxmlformats.org/officeDocument/2006/relationships/image" Target="../media/image15.png"/><Relationship Id="rId4" Type="http://schemas.openxmlformats.org/officeDocument/2006/relationships/image" Target="../media/image13.jpg"/><Relationship Id="rId9" Type="http://schemas.openxmlformats.org/officeDocument/2006/relationships/hyperlink" Target="https://linktr.ee/hazenfbla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ustybized.weebly.com/hazen-fbla" TargetMode="External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ustybized.weebly.com/hazen-fbla" TargetMode="External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3DAFA3B-13D2-4FAA-90F4-A6579AC43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DCB44A-5289-CA48-BBAA-1C838E4E1C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9320" y="3233252"/>
            <a:ext cx="9440034" cy="1562032"/>
          </a:xfrm>
        </p:spPr>
        <p:txBody>
          <a:bodyPr>
            <a:normAutofit/>
          </a:bodyPr>
          <a:lstStyle/>
          <a:p>
            <a:r>
              <a:rPr lang="en-US" sz="4800" b="1" dirty="0"/>
              <a:t>Adviser 101: </a:t>
            </a:r>
            <a:br>
              <a:rPr lang="en-US" sz="4800" b="1" dirty="0"/>
            </a:br>
            <a:r>
              <a:rPr lang="en-US" sz="4800" b="1" dirty="0"/>
              <a:t>Tips and Tricks For CTS0 Advisers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0AB692-C0F9-3246-8CD5-42B3B68DBF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693" y="4886325"/>
            <a:ext cx="9857288" cy="169522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00B0F0"/>
                </a:solidFill>
              </a:rPr>
              <a:t>Peter A. Rustemeyer</a:t>
            </a:r>
          </a:p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00B0F0"/>
                </a:solidFill>
              </a:rPr>
              <a:t>425-204-4331 | </a:t>
            </a:r>
            <a:r>
              <a:rPr lang="en-US" sz="2800" b="1" dirty="0" err="1">
                <a:solidFill>
                  <a:srgbClr val="00B0F0"/>
                </a:solidFill>
              </a:rPr>
              <a:t>peter.rustemeyer@rentonschools.us</a:t>
            </a:r>
            <a:endParaRPr lang="en-US" sz="2800" b="1" dirty="0">
              <a:solidFill>
                <a:srgbClr val="00B0F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00B0F0"/>
                </a:solidFill>
              </a:rPr>
              <a:t>February 2021 | WBEA Conference</a:t>
            </a:r>
            <a:endParaRPr lang="en-US" sz="900" b="1" dirty="0">
              <a:solidFill>
                <a:srgbClr val="00B0F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1637D0-9557-4A41-BC04-43A78B0E0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092" y="450444"/>
            <a:ext cx="7894490" cy="278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5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526"/>
    </mc:Choice>
    <mc:Fallback xmlns="">
      <p:transition spd="slow" advTm="11452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CDE2A-873E-1446-A4B6-01192F335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09869"/>
            <a:ext cx="10353762" cy="1257300"/>
          </a:xfrm>
        </p:spPr>
        <p:txBody>
          <a:bodyPr/>
          <a:lstStyle/>
          <a:p>
            <a:r>
              <a:rPr lang="en-US" sz="4800" b="1" dirty="0"/>
              <a:t>Competitive Events: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A6A1C-E5E7-2A48-A2DE-1AFCC81F5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954" y="1254642"/>
            <a:ext cx="10940902" cy="4347103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Online sign up sheet for event selection: </a:t>
            </a:r>
            <a:r>
              <a:rPr lang="en-US" sz="3200" b="1" dirty="0">
                <a:latin typeface="+mj-lt"/>
                <a:ea typeface="+mj-e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Google Forms</a:t>
            </a:r>
            <a:endParaRPr lang="en-US" sz="3200" b="1" dirty="0">
              <a:latin typeface="+mj-lt"/>
              <a:ea typeface="+mj-ea"/>
            </a:endParaRP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“First come, first serve” OR “Event-Off”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FBLA… Remember event restrictions based on membership numbers:</a:t>
            </a:r>
          </a:p>
          <a:p>
            <a:pPr marL="8343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1-30 members= 3 entries</a:t>
            </a:r>
          </a:p>
          <a:p>
            <a:pPr marL="8343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31-40 members= 4 entries</a:t>
            </a:r>
          </a:p>
          <a:p>
            <a:pPr marL="8343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41-50 members= 5 entries</a:t>
            </a:r>
          </a:p>
          <a:p>
            <a:pPr marL="8343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51+ members= 6 entries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sz="2800" b="1" dirty="0">
              <a:latin typeface="+mj-lt"/>
              <a:ea typeface="+mj-ea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C77CBE-F479-0C49-B161-E83FBB8DA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01745"/>
            <a:ext cx="3563845" cy="125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1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328"/>
    </mc:Choice>
    <mc:Fallback xmlns="">
      <p:transition spd="slow" advTm="9032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CDE2A-873E-1446-A4B6-01192F335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79990"/>
            <a:ext cx="10353762" cy="1257300"/>
          </a:xfrm>
        </p:spPr>
        <p:txBody>
          <a:bodyPr/>
          <a:lstStyle/>
          <a:p>
            <a:r>
              <a:rPr lang="en-US" sz="4800" b="1" dirty="0"/>
              <a:t>Competitive Events PREP: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A6A1C-E5E7-2A48-A2DE-1AFCC81F5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75637"/>
            <a:ext cx="10353762" cy="3826108"/>
          </a:xfrm>
        </p:spPr>
        <p:txBody>
          <a:bodyPr>
            <a:norm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latin typeface="+mj-lt"/>
                <a:ea typeface="+mj-ea"/>
              </a:rPr>
              <a:t>Competitive Event nights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latin typeface="+mj-lt"/>
                <a:ea typeface="+mj-ea"/>
              </a:rPr>
              <a:t>Student mentor program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latin typeface="+mj-lt"/>
                <a:ea typeface="+mj-ea"/>
              </a:rPr>
              <a:t>Event due dates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latin typeface="+mj-lt"/>
                <a:ea typeface="+mj-ea"/>
              </a:rPr>
              <a:t>Event Examples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sz="2800" b="1" dirty="0">
              <a:latin typeface="+mj-lt"/>
              <a:ea typeface="+mj-ea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C77CBE-F479-0C49-B161-E83FBB8DA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1745"/>
            <a:ext cx="3563845" cy="1256255"/>
          </a:xfrm>
          <a:prstGeom prst="rect">
            <a:avLst/>
          </a:prstGeom>
        </p:spPr>
      </p:pic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3CBC32AF-8289-2F44-A612-F8DE9FDFC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6921" y="3258500"/>
            <a:ext cx="6194431" cy="346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8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429"/>
    </mc:Choice>
    <mc:Fallback xmlns="">
      <p:transition spd="slow" advTm="258429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CDE2A-873E-1446-A4B6-01192F335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33195"/>
            <a:ext cx="10353762" cy="1257300"/>
          </a:xfrm>
        </p:spPr>
        <p:txBody>
          <a:bodyPr/>
          <a:lstStyle/>
          <a:p>
            <a:r>
              <a:rPr lang="en-US" sz="4800" b="1" dirty="0"/>
              <a:t>Chapter Officers: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A6A1C-E5E7-2A48-A2DE-1AFCC81F5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275907"/>
            <a:ext cx="10353762" cy="4325838"/>
          </a:xfrm>
        </p:spPr>
        <p:txBody>
          <a:bodyPr>
            <a:norm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latin typeface="+mj-lt"/>
                <a:ea typeface="+mj-ea"/>
              </a:rPr>
              <a:t>President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latin typeface="+mj-lt"/>
                <a:ea typeface="+mj-ea"/>
              </a:rPr>
              <a:t>Vice President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latin typeface="+mj-lt"/>
                <a:ea typeface="+mj-ea"/>
              </a:rPr>
              <a:t>Secretary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latin typeface="+mj-lt"/>
                <a:ea typeface="+mj-ea"/>
              </a:rPr>
              <a:t>Treasurer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latin typeface="+mj-lt"/>
                <a:ea typeface="+mj-ea"/>
              </a:rPr>
              <a:t>Public Relations Officer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latin typeface="+mj-lt"/>
                <a:ea typeface="+mj-ea"/>
              </a:rPr>
              <a:t>Fundraising Co-Chair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sz="2800" b="1" dirty="0">
              <a:latin typeface="+mj-lt"/>
              <a:ea typeface="+mj-ea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C77CBE-F479-0C49-B161-E83FBB8DA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1745"/>
            <a:ext cx="3563845" cy="1256255"/>
          </a:xfrm>
          <a:prstGeom prst="rect">
            <a:avLst/>
          </a:prstGeom>
        </p:spPr>
      </p:pic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64EC2AC-61BD-D845-86FB-4080B8A15A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75" t="11699" r="4850" b="10377"/>
          <a:stretch/>
        </p:blipFill>
        <p:spPr>
          <a:xfrm>
            <a:off x="6464596" y="2031766"/>
            <a:ext cx="5179718" cy="459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1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56"/>
    </mc:Choice>
    <mc:Fallback xmlns="">
      <p:transition spd="slow" advTm="4575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CDE2A-873E-1446-A4B6-01192F335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98457"/>
            <a:ext cx="10353762" cy="970450"/>
          </a:xfrm>
        </p:spPr>
        <p:txBody>
          <a:bodyPr/>
          <a:lstStyle/>
          <a:p>
            <a:r>
              <a:rPr lang="en-US" sz="4800" b="1" dirty="0"/>
              <a:t>Chapter President Job Duties: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A4F8D9-8D6F-5740-9470-13A893467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6013" y="999042"/>
            <a:ext cx="4764764" cy="69249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 dirty="0">
                <a:latin typeface="+mj-lt"/>
                <a:ea typeface="+mj-ea"/>
              </a:rPr>
              <a:t>Formal Job Duties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A6A1C-E5E7-2A48-A2DE-1AFCC81F5A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46013" y="1786270"/>
            <a:ext cx="4764764" cy="3639093"/>
          </a:xfrm>
        </p:spPr>
        <p:txBody>
          <a:bodyPr>
            <a:norm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Preside at meetings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Represent chapter at all events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Appoint committees/chairs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Other duties as assigned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sz="2800" b="1" dirty="0">
              <a:latin typeface="+mj-lt"/>
              <a:ea typeface="+mj-ea"/>
            </a:endParaRP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449CB4-4127-114C-9B86-15B8D4DE3F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6405" y="999042"/>
            <a:ext cx="4779582" cy="692495"/>
          </a:xfrm>
        </p:spPr>
        <p:txBody>
          <a:bodyPr/>
          <a:lstStyle/>
          <a:p>
            <a:r>
              <a:rPr lang="en-US" sz="2800" b="1" dirty="0">
                <a:latin typeface="+mj-lt"/>
                <a:ea typeface="+mj-ea"/>
              </a:rPr>
              <a:t>“Other Duties As Assigned”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0D2BD5-82DB-FD48-87C9-A8F5389D0E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6406" y="1861402"/>
            <a:ext cx="4779581" cy="3740343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Right hand person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Collect/check accuracy of all data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Manage team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Assist with organization of team and chapter</a:t>
            </a:r>
          </a:p>
          <a:p>
            <a:endParaRPr lang="en-US" sz="2800" b="1" dirty="0">
              <a:latin typeface="+mj-lt"/>
              <a:ea typeface="+mj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C77CBE-F479-0C49-B161-E83FBB8DA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1745"/>
            <a:ext cx="3563845" cy="125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7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260"/>
    </mc:Choice>
    <mc:Fallback xmlns="">
      <p:transition spd="slow" advTm="13226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CDE2A-873E-1446-A4B6-01192F335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344" y="56808"/>
            <a:ext cx="10353762" cy="970450"/>
          </a:xfrm>
        </p:spPr>
        <p:txBody>
          <a:bodyPr/>
          <a:lstStyle/>
          <a:p>
            <a:r>
              <a:rPr lang="en-US" sz="4800" b="1" dirty="0"/>
              <a:t>Chapter Vice President Job Duties: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A4F8D9-8D6F-5740-9470-13A893467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6013" y="960057"/>
            <a:ext cx="4764764" cy="69249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 dirty="0">
                <a:latin typeface="+mj-lt"/>
                <a:ea typeface="+mj-ea"/>
              </a:rPr>
              <a:t>Formal Job Duties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A6A1C-E5E7-2A48-A2DE-1AFCC81F5A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46013" y="1733108"/>
            <a:ext cx="4764764" cy="4221643"/>
          </a:xfrm>
        </p:spPr>
        <p:txBody>
          <a:bodyPr>
            <a:norm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Preside in absence of President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Represent chapter at all events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Plan chapter events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Attend all meetings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Other duties as assigned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sz="2800" b="1" dirty="0">
              <a:latin typeface="+mj-lt"/>
              <a:ea typeface="+mj-ea"/>
            </a:endParaRP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449CB4-4127-114C-9B86-15B8D4DE3F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6406" y="960057"/>
            <a:ext cx="4779582" cy="692495"/>
          </a:xfrm>
        </p:spPr>
        <p:txBody>
          <a:bodyPr/>
          <a:lstStyle/>
          <a:p>
            <a:r>
              <a:rPr lang="en-US" sz="2800" b="1" dirty="0">
                <a:latin typeface="+mj-lt"/>
                <a:ea typeface="+mj-ea"/>
              </a:rPr>
              <a:t>“Other Duties As Assigned”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0D2BD5-82DB-FD48-87C9-A8F5389D0E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6406" y="1733108"/>
            <a:ext cx="4779581" cy="3868638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500" b="1" dirty="0">
                <a:latin typeface="+mj-lt"/>
                <a:ea typeface="+mj-ea"/>
              </a:rPr>
              <a:t>Competitive event organization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500" b="1" dirty="0">
                <a:latin typeface="+mj-lt"/>
                <a:ea typeface="+mj-ea"/>
              </a:rPr>
              <a:t>Membership Recruitment</a:t>
            </a:r>
          </a:p>
          <a:p>
            <a:endParaRPr lang="en-US" sz="2800" b="1" dirty="0">
              <a:latin typeface="+mj-lt"/>
              <a:ea typeface="+mj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C77CBE-F479-0C49-B161-E83FBB8DA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87550"/>
            <a:ext cx="3563845" cy="97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4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54"/>
    </mc:Choice>
    <mc:Fallback xmlns="">
      <p:transition spd="slow" advTm="4625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CDE2A-873E-1446-A4B6-01192F335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91576"/>
            <a:ext cx="10353762" cy="970450"/>
          </a:xfrm>
        </p:spPr>
        <p:txBody>
          <a:bodyPr/>
          <a:lstStyle/>
          <a:p>
            <a:r>
              <a:rPr lang="en-US" sz="4800" b="1" dirty="0"/>
              <a:t>Chapter Secretary Job Duties: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A4F8D9-8D6F-5740-9470-13A893467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1193" y="1024791"/>
            <a:ext cx="4764764" cy="69249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 dirty="0">
                <a:latin typeface="+mj-lt"/>
                <a:ea typeface="+mj-ea"/>
              </a:rPr>
              <a:t>Formal Job </a:t>
            </a:r>
            <a:r>
              <a:rPr lang="en-US" sz="3200" b="1" dirty="0">
                <a:latin typeface="+mj-lt"/>
                <a:ea typeface="+mj-ea"/>
              </a:rPr>
              <a:t>Duties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A6A1C-E5E7-2A48-A2DE-1AFCC81F5A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46013" y="1717286"/>
            <a:ext cx="4764764" cy="4237466"/>
          </a:xfrm>
        </p:spPr>
        <p:txBody>
          <a:bodyPr>
            <a:norm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Record meeting minutes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Represent chapter at all events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Attend all meetings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Other duties as assigned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sz="2800" b="1" dirty="0">
              <a:latin typeface="+mj-lt"/>
              <a:ea typeface="+mj-ea"/>
            </a:endParaRP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449CB4-4127-114C-9B86-15B8D4DE3F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6406" y="1024791"/>
            <a:ext cx="4779582" cy="692495"/>
          </a:xfrm>
        </p:spPr>
        <p:txBody>
          <a:bodyPr/>
          <a:lstStyle/>
          <a:p>
            <a:r>
              <a:rPr lang="en-US" sz="2800" b="1" dirty="0">
                <a:latin typeface="+mj-lt"/>
                <a:ea typeface="+mj-ea"/>
              </a:rPr>
              <a:t>“</a:t>
            </a:r>
            <a:r>
              <a:rPr lang="en-US" sz="3200" b="1" dirty="0">
                <a:latin typeface="+mj-lt"/>
                <a:ea typeface="+mj-ea"/>
              </a:rPr>
              <a:t>Other</a:t>
            </a:r>
            <a:r>
              <a:rPr lang="en-US" sz="2800" b="1" dirty="0">
                <a:latin typeface="+mj-lt"/>
                <a:ea typeface="+mj-ea"/>
              </a:rPr>
              <a:t> Duties As Assigned”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0D2BD5-82DB-FD48-87C9-A8F5389D0E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6406" y="1717285"/>
            <a:ext cx="4779581" cy="3884461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Membership Recruitment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Membership roster/records</a:t>
            </a:r>
          </a:p>
          <a:p>
            <a:endParaRPr lang="en-US" sz="2800" b="1" dirty="0">
              <a:latin typeface="+mj-lt"/>
              <a:ea typeface="+mj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C77CBE-F479-0C49-B161-E83FBB8DA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87550"/>
            <a:ext cx="3563845" cy="97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9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42"/>
    </mc:Choice>
    <mc:Fallback xmlns="">
      <p:transition spd="slow" advTm="5744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CDE2A-873E-1446-A4B6-01192F335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24481"/>
            <a:ext cx="10353762" cy="970450"/>
          </a:xfrm>
        </p:spPr>
        <p:txBody>
          <a:bodyPr/>
          <a:lstStyle/>
          <a:p>
            <a:r>
              <a:rPr lang="en-US" sz="4800" b="1" dirty="0"/>
              <a:t>Chapter Treasurer Job Duties: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A4F8D9-8D6F-5740-9470-13A893467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6013" y="991244"/>
            <a:ext cx="4764764" cy="69249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 dirty="0">
                <a:latin typeface="+mj-lt"/>
                <a:ea typeface="+mj-ea"/>
              </a:rPr>
              <a:t>Formal Job Duties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A6A1C-E5E7-2A48-A2DE-1AFCC81F5A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46013" y="1703684"/>
            <a:ext cx="4764764" cy="4251068"/>
          </a:xfrm>
        </p:spPr>
        <p:txBody>
          <a:bodyPr>
            <a:norm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Fundraising Paperwork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Work w/ASB for accurate financial records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Represent chapter at all events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Attend all meetings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Other duties as assigned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sz="2800" b="1" dirty="0">
              <a:latin typeface="+mj-lt"/>
              <a:ea typeface="+mj-ea"/>
            </a:endParaRP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449CB4-4127-114C-9B86-15B8D4DE3F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6406" y="1011188"/>
            <a:ext cx="4779582" cy="692495"/>
          </a:xfrm>
        </p:spPr>
        <p:txBody>
          <a:bodyPr/>
          <a:lstStyle/>
          <a:p>
            <a:r>
              <a:rPr lang="en-US" sz="2800" b="1" dirty="0">
                <a:latin typeface="+mj-lt"/>
                <a:ea typeface="+mj-ea"/>
              </a:rPr>
              <a:t>“Other Duties As Assigned”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0D2BD5-82DB-FD48-87C9-A8F5389D0E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6406" y="1683738"/>
            <a:ext cx="4779581" cy="3918007"/>
          </a:xfrm>
        </p:spPr>
        <p:txBody>
          <a:bodyPr>
            <a:norm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Track money from fundraising and distribution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Membership Recruitment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C77CBE-F479-0C49-B161-E83FBB8DA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87550"/>
            <a:ext cx="3563845" cy="97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6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80"/>
    </mc:Choice>
    <mc:Fallback xmlns="">
      <p:transition spd="slow" advTm="5448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CDE2A-873E-1446-A4B6-01192F335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07" y="191576"/>
            <a:ext cx="11238614" cy="970450"/>
          </a:xfrm>
        </p:spPr>
        <p:txBody>
          <a:bodyPr>
            <a:normAutofit/>
          </a:bodyPr>
          <a:lstStyle/>
          <a:p>
            <a:r>
              <a:rPr lang="en-US" sz="4800" b="1" dirty="0"/>
              <a:t>Chapter Public Relations Officer Job Duties: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A4F8D9-8D6F-5740-9470-13A893467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6013" y="982916"/>
            <a:ext cx="4764764" cy="69249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 dirty="0">
                <a:latin typeface="+mj-lt"/>
                <a:ea typeface="+mj-ea"/>
              </a:rPr>
              <a:t>Formal Job Duties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A6A1C-E5E7-2A48-A2DE-1AFCC81F5A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46013" y="1754372"/>
            <a:ext cx="4764764" cy="4200379"/>
          </a:xfrm>
        </p:spPr>
        <p:txBody>
          <a:bodyPr>
            <a:norm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Manage all social media accounts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Write/compete in LCABR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Represent chapter at all events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Attend all meetings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Other duties as assigned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sz="2800" b="1" dirty="0">
              <a:latin typeface="+mj-lt"/>
              <a:ea typeface="+mj-ea"/>
            </a:endParaRP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449CB4-4127-114C-9B86-15B8D4DE3F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1225" y="982916"/>
            <a:ext cx="4779582" cy="692495"/>
          </a:xfrm>
        </p:spPr>
        <p:txBody>
          <a:bodyPr/>
          <a:lstStyle/>
          <a:p>
            <a:r>
              <a:rPr lang="en-US" sz="2800" b="1" dirty="0">
                <a:latin typeface="+mj-lt"/>
                <a:ea typeface="+mj-ea"/>
              </a:rPr>
              <a:t>“Other Duties As Assigned”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0D2BD5-82DB-FD48-87C9-A8F5389D0E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6406" y="1754372"/>
            <a:ext cx="4779581" cy="3847373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Membership Recruitment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C77CBE-F479-0C49-B161-E83FBB8DA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87550"/>
            <a:ext cx="3563845" cy="97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19"/>
    </mc:Choice>
    <mc:Fallback xmlns="">
      <p:transition spd="slow" advTm="3071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CDE2A-873E-1446-A4B6-01192F335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33" y="609600"/>
            <a:ext cx="11100390" cy="1257300"/>
          </a:xfrm>
        </p:spPr>
        <p:txBody>
          <a:bodyPr>
            <a:normAutofit/>
          </a:bodyPr>
          <a:lstStyle/>
          <a:p>
            <a:r>
              <a:rPr lang="en-US" sz="4800" b="1" dirty="0"/>
              <a:t>Chapter Public Relations Officer Job Duties: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C77CBE-F479-0C49-B161-E83FBB8DA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87550"/>
            <a:ext cx="3563845" cy="970450"/>
          </a:xfrm>
          <a:prstGeom prst="rect">
            <a:avLst/>
          </a:prstGeom>
        </p:spPr>
      </p:pic>
      <p:pic>
        <p:nvPicPr>
          <p:cNvPr id="20" name="Content Placeholder 19" descr="A close up of a sig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56999BEE-8735-DD41-ACB7-E731560B03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13795" y="2566086"/>
            <a:ext cx="2307091" cy="2304207"/>
          </a:xfrm>
        </p:spPr>
      </p:pic>
      <p:pic>
        <p:nvPicPr>
          <p:cNvPr id="23" name="Picture 22" descr="A picture containing indoor, electronics, small, sitting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72D191ED-00B9-564B-AA3C-6F22E10160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436784" y="2589603"/>
            <a:ext cx="2307092" cy="2304208"/>
          </a:xfrm>
          <a:prstGeom prst="rect">
            <a:avLst/>
          </a:prstGeom>
        </p:spPr>
      </p:pic>
      <p:pic>
        <p:nvPicPr>
          <p:cNvPr id="28" name="Picture 27">
            <a:hlinkClick r:id="rId9"/>
            <a:extLst>
              <a:ext uri="{FF2B5EF4-FFF2-40B4-BE49-F238E27FC236}">
                <a16:creationId xmlns:a16="http://schemas.microsoft.com/office/drawing/2014/main" id="{FD322C64-0CCB-3446-822D-980116B2D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59774" y="2566085"/>
            <a:ext cx="3441542" cy="230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61"/>
    </mc:Choice>
    <mc:Fallback xmlns="">
      <p:transition spd="slow" advTm="7566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CDE2A-873E-1446-A4B6-01192F335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8" y="55555"/>
            <a:ext cx="10478983" cy="970450"/>
          </a:xfrm>
        </p:spPr>
        <p:txBody>
          <a:bodyPr/>
          <a:lstStyle/>
          <a:p>
            <a:r>
              <a:rPr lang="en-US" sz="4800" b="1" dirty="0"/>
              <a:t>Chapter Fundraising Co-Chair Job Duties: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A4F8D9-8D6F-5740-9470-13A893467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6013" y="903249"/>
            <a:ext cx="4764764" cy="69249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 dirty="0">
                <a:latin typeface="+mj-lt"/>
                <a:ea typeface="+mj-ea"/>
              </a:rPr>
              <a:t>Formal Job Duties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A6A1C-E5E7-2A48-A2DE-1AFCC81F5A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46013" y="1595744"/>
            <a:ext cx="4764764" cy="4359008"/>
          </a:xfrm>
        </p:spPr>
        <p:txBody>
          <a:bodyPr>
            <a:norm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Plan, organize, and implement fundraisers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Represent chapter at all events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Attend all meetings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Other duties as assigned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sz="2800" b="1" dirty="0">
              <a:latin typeface="+mj-lt"/>
              <a:ea typeface="+mj-ea"/>
            </a:endParaRP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449CB4-4127-114C-9B86-15B8D4DE3F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6405" y="903248"/>
            <a:ext cx="4779582" cy="692495"/>
          </a:xfrm>
        </p:spPr>
        <p:txBody>
          <a:bodyPr/>
          <a:lstStyle/>
          <a:p>
            <a:r>
              <a:rPr lang="en-US" sz="2800" b="1" dirty="0">
                <a:latin typeface="+mj-lt"/>
                <a:ea typeface="+mj-ea"/>
              </a:rPr>
              <a:t>“Other Duties As Assigned”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0D2BD5-82DB-FD48-87C9-A8F5389D0E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6406" y="1595744"/>
            <a:ext cx="4779581" cy="4006002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Business Liaison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Membership Recruitment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C77CBE-F479-0C49-B161-E83FBB8DA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87550"/>
            <a:ext cx="3563845" cy="97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3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85"/>
    </mc:Choice>
    <mc:Fallback xmlns="">
      <p:transition spd="slow" advTm="3558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80DD4-733A-DC4F-931F-3C4FFAA00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0095"/>
            <a:ext cx="10353762" cy="1257300"/>
          </a:xfrm>
        </p:spPr>
        <p:txBody>
          <a:bodyPr>
            <a:normAutofit/>
          </a:bodyPr>
          <a:lstStyle/>
          <a:p>
            <a:r>
              <a:rPr lang="en-US" sz="4800" b="1" dirty="0"/>
              <a:t>Peter A. Rustemeyer (he/him/his)</a:t>
            </a:r>
          </a:p>
        </p:txBody>
      </p:sp>
      <p:pic>
        <p:nvPicPr>
          <p:cNvPr id="5" name="Content Placeholder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B45BC623-A416-7C45-8BDF-FB7CD14CE6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53904" y="1277395"/>
            <a:ext cx="3426970" cy="4569294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9275DB-12B2-1642-9F1A-38342FB26A38}"/>
              </a:ext>
            </a:extLst>
          </p:cNvPr>
          <p:cNvSpPr txBox="1">
            <a:spLocks/>
          </p:cNvSpPr>
          <p:nvPr/>
        </p:nvSpPr>
        <p:spPr>
          <a:xfrm>
            <a:off x="400478" y="1277395"/>
            <a:ext cx="7853185" cy="400898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b="1" dirty="0"/>
              <a:t>Hazen High School | RSD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b="1" dirty="0"/>
              <a:t>WSBEA President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b="1" dirty="0"/>
              <a:t>WSBEA Rep to WAFBLA BOD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b="1" dirty="0"/>
              <a:t>Western Region Local Adviser, FBLA-PBL National BOD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b="1" dirty="0"/>
              <a:t>Past state officer (2009-2011)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b="1" dirty="0"/>
              <a:t>Past state/national competitor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A7CF61-7741-CF44-BF3B-E46386267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81650"/>
            <a:ext cx="3563845" cy="125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6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510"/>
    </mc:Choice>
    <mc:Fallback xmlns="">
      <p:transition spd="slow" advTm="14351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80DD4-733A-DC4F-931F-3C4FFAA00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13" y="0"/>
            <a:ext cx="6414977" cy="97045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4800" b="1" dirty="0"/>
              <a:t>Local Chapter Success Guide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E1210CC-BBCF-6A4C-954D-5C7C637D6B1E}"/>
              </a:ext>
            </a:extLst>
          </p:cNvPr>
          <p:cNvSpPr txBox="1">
            <a:spLocks/>
          </p:cNvSpPr>
          <p:nvPr/>
        </p:nvSpPr>
        <p:spPr>
          <a:xfrm>
            <a:off x="432391" y="1320518"/>
            <a:ext cx="5663609" cy="39311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 algn="l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•"/>
            </a:pPr>
            <a:r>
              <a:rPr lang="en-US" sz="3600" b="1" dirty="0">
                <a:cs typeface="+mn-cs"/>
              </a:rPr>
              <a:t>FBLA Contact Information</a:t>
            </a:r>
          </a:p>
          <a:p>
            <a:pPr marL="571500" indent="-571500" algn="l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•"/>
            </a:pPr>
            <a:r>
              <a:rPr lang="en-US" sz="3600" b="1" dirty="0">
                <a:cs typeface="+mn-cs"/>
              </a:rPr>
              <a:t>Adviser/Chapter Resources</a:t>
            </a:r>
          </a:p>
          <a:p>
            <a:pPr marL="571500" indent="-571500" algn="l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•"/>
            </a:pPr>
            <a:r>
              <a:rPr lang="en-US" sz="3600" b="1" dirty="0">
                <a:cs typeface="+mn-cs"/>
              </a:rPr>
              <a:t>Yearly Calendar/Meeting Agendas</a:t>
            </a:r>
          </a:p>
          <a:p>
            <a:pPr marL="571500" indent="-571500" algn="l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•"/>
            </a:pPr>
            <a:r>
              <a:rPr lang="en-US" sz="3600" b="1" dirty="0">
                <a:cs typeface="+mn-cs"/>
              </a:rPr>
              <a:t>Adviser Duties</a:t>
            </a:r>
          </a:p>
          <a:p>
            <a:pPr marL="571500" indent="-571500" algn="l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•"/>
            </a:pPr>
            <a:r>
              <a:rPr lang="en-US" sz="3600" b="1" dirty="0">
                <a:cs typeface="+mn-cs"/>
              </a:rPr>
              <a:t>Chapter Officer Duties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9077B3-D61E-C349-BAA3-5D2005952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1745"/>
            <a:ext cx="3563845" cy="1256255"/>
          </a:xfrm>
          <a:prstGeom prst="rect">
            <a:avLst/>
          </a:prstGeom>
        </p:spPr>
      </p:pic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960ACDB0-4703-E34E-A400-A9C231309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390" y="0"/>
            <a:ext cx="5663610" cy="685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29"/>
    </mc:Choice>
    <mc:Fallback xmlns="">
      <p:transition spd="slow" advTm="58329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CDE2A-873E-1446-A4B6-01192F335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300" b="1" dirty="0"/>
              <a:t>Hazen FBLA Website: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A6A1C-E5E7-2A48-A2DE-1AFCC81F5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956" y="1775637"/>
            <a:ext cx="11262732" cy="382610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6000" b="1" dirty="0" err="1">
                <a:latin typeface="+mj-lt"/>
                <a:ea typeface="+mj-ea"/>
              </a:rPr>
              <a:t>rustybized.weebly.com</a:t>
            </a:r>
            <a:r>
              <a:rPr lang="en-US" sz="6000" b="1" dirty="0">
                <a:latin typeface="+mj-lt"/>
                <a:ea typeface="+mj-ea"/>
              </a:rPr>
              <a:t>/</a:t>
            </a:r>
            <a:r>
              <a:rPr lang="en-US" sz="6000" b="1" dirty="0" err="1">
                <a:latin typeface="+mj-lt"/>
                <a:ea typeface="+mj-ea"/>
              </a:rPr>
              <a:t>hazen-fbla</a:t>
            </a:r>
            <a:endParaRPr lang="en-US" sz="6000" b="1" dirty="0">
              <a:latin typeface="+mj-lt"/>
              <a:ea typeface="+mj-ea"/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en-US" sz="2800" b="1" dirty="0">
              <a:latin typeface="+mj-lt"/>
              <a:ea typeface="+mj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C77CBE-F479-0C49-B161-E83FBB8DA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1745"/>
            <a:ext cx="3563845" cy="1256255"/>
          </a:xfrm>
          <a:prstGeom prst="rect">
            <a:avLst/>
          </a:prstGeom>
        </p:spPr>
      </p:pic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97C2511E-30B9-4E41-96D5-0D7F9BA37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3674" y="2753833"/>
            <a:ext cx="7065481" cy="410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48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82"/>
    </mc:Choice>
    <mc:Fallback xmlns="">
      <p:transition spd="slow" advTm="52182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CDE2A-873E-1446-A4B6-01192F335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77972"/>
            <a:ext cx="10353762" cy="1261872"/>
          </a:xfrm>
        </p:spPr>
        <p:txBody>
          <a:bodyPr/>
          <a:lstStyle/>
          <a:p>
            <a:r>
              <a:rPr lang="en-US" sz="4300" b="1" dirty="0"/>
              <a:t>Chapter Success Guide Additions?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02D0A2D-6D46-924A-94A8-71097BCC1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95" y="1158950"/>
            <a:ext cx="4856841" cy="4442795"/>
          </a:xfrm>
        </p:spPr>
        <p:txBody>
          <a:bodyPr>
            <a:normAutofit fontScale="92500" lnSpcReduction="10000"/>
          </a:bodyPr>
          <a:lstStyle/>
          <a:p>
            <a:pPr marL="571500" indent="-571500">
              <a:buFont typeface="Wingdings 2" charset="2"/>
              <a:buChar char="•"/>
            </a:pPr>
            <a:r>
              <a:rPr lang="en-US" sz="3300" b="1" dirty="0">
                <a:latin typeface="+mj-lt"/>
                <a:ea typeface="+mj-ea"/>
              </a:rPr>
              <a:t>FBLA Contact Information</a:t>
            </a:r>
          </a:p>
          <a:p>
            <a:pPr marL="571500" indent="-571500">
              <a:buFont typeface="Wingdings 2" charset="2"/>
              <a:buChar char="•"/>
            </a:pPr>
            <a:r>
              <a:rPr lang="en-US" sz="3300" b="1" dirty="0">
                <a:latin typeface="+mj-lt"/>
                <a:ea typeface="+mj-ea"/>
              </a:rPr>
              <a:t>Adviser/Chapter Resources</a:t>
            </a:r>
          </a:p>
          <a:p>
            <a:pPr marL="571500" indent="-571500">
              <a:buFont typeface="Wingdings 2" charset="2"/>
              <a:buChar char="•"/>
            </a:pPr>
            <a:r>
              <a:rPr lang="en-US" sz="3300" b="1" dirty="0">
                <a:latin typeface="+mj-lt"/>
                <a:ea typeface="+mj-ea"/>
              </a:rPr>
              <a:t>Yearly Calendar/Meeting Agendas</a:t>
            </a:r>
          </a:p>
          <a:p>
            <a:pPr marL="571500" indent="-571500">
              <a:buFont typeface="Wingdings 2" charset="2"/>
              <a:buChar char="•"/>
            </a:pPr>
            <a:r>
              <a:rPr lang="en-US" sz="3300" b="1" dirty="0">
                <a:latin typeface="+mj-lt"/>
                <a:ea typeface="+mj-ea"/>
              </a:rPr>
              <a:t>Adviser Duties</a:t>
            </a:r>
          </a:p>
          <a:p>
            <a:pPr marL="571500" indent="-571500">
              <a:buFont typeface="Wingdings 2" charset="2"/>
              <a:buChar char="•"/>
            </a:pPr>
            <a:r>
              <a:rPr lang="en-US" sz="3300" b="1" dirty="0">
                <a:latin typeface="+mj-lt"/>
                <a:ea typeface="+mj-ea"/>
              </a:rPr>
              <a:t>Chapter Officer Duties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88D4F7-F292-AE4F-9D24-A2DB17970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0716" y="1158950"/>
            <a:ext cx="4856841" cy="4540173"/>
          </a:xfrm>
        </p:spPr>
        <p:txBody>
          <a:bodyPr>
            <a:normAutofit fontScale="92500" lnSpcReduction="10000"/>
          </a:bodyPr>
          <a:lstStyle/>
          <a:p>
            <a:pPr marL="571500" indent="-571500">
              <a:buFont typeface="Wingdings 2" charset="2"/>
              <a:buChar char="•"/>
            </a:pPr>
            <a:r>
              <a:rPr lang="en-US" sz="3600" b="1" dirty="0">
                <a:latin typeface="+mj-lt"/>
                <a:ea typeface="+mj-ea"/>
              </a:rPr>
              <a:t>What to add?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C77CBE-F479-0C49-B161-E83FBB8DA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1745"/>
            <a:ext cx="3563845" cy="125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5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37"/>
    </mc:Choice>
    <mc:Fallback xmlns="">
      <p:transition spd="slow" advTm="79337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CB44A-5289-CA48-BBAA-1C838E4E1C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5983" y="3777479"/>
            <a:ext cx="9440034" cy="2020185"/>
          </a:xfrm>
        </p:spPr>
        <p:txBody>
          <a:bodyPr>
            <a:normAutofit/>
          </a:bodyPr>
          <a:lstStyle/>
          <a:p>
            <a:r>
              <a:rPr lang="en-US" sz="4000" b="1" dirty="0"/>
              <a:t>Peter A. Rustemeyer</a:t>
            </a:r>
            <a:br>
              <a:rPr lang="en-US" sz="4000" b="1" dirty="0"/>
            </a:br>
            <a:r>
              <a:rPr lang="en-US" sz="3200" b="1" dirty="0"/>
              <a:t>Hazen High School | RSD</a:t>
            </a:r>
            <a:br>
              <a:rPr lang="en-US" sz="3200" b="1" dirty="0"/>
            </a:br>
            <a:r>
              <a:rPr lang="en-US" sz="3200" b="1" dirty="0"/>
              <a:t>FBLA-PBL National BOD</a:t>
            </a:r>
            <a:br>
              <a:rPr lang="en-US" sz="3200" b="1" dirty="0"/>
            </a:br>
            <a:r>
              <a:rPr lang="en-US" sz="3200" b="1" dirty="0"/>
              <a:t>425-204-4331 | </a:t>
            </a:r>
            <a:r>
              <a:rPr lang="en-US" sz="3200" b="1" dirty="0" err="1"/>
              <a:t>peter.rustemeyer@rentonschools.us</a:t>
            </a:r>
            <a:endParaRPr lang="en-US" sz="4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1637D0-9557-4A41-BC04-43A78B0E0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465" y="450444"/>
            <a:ext cx="7894490" cy="278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665"/>
    </mc:Choice>
    <mc:Fallback xmlns="">
      <p:transition spd="slow" advTm="7766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EF2A0DA-AE81-4A45-972E-646AC2870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ACFE6A7A-EAAE-9046-9617-897F373B75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347" r="17099" b="2"/>
          <a:stretch/>
        </p:blipFill>
        <p:spPr>
          <a:xfrm>
            <a:off x="6104622" y="10"/>
            <a:ext cx="6096000" cy="68579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36FA4E-0152-4E27-91DA-0FC22D184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6257026" y="1"/>
            <a:ext cx="593497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780DD4-733A-DC4F-931F-3C4FFAA00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63" y="513907"/>
            <a:ext cx="5209990" cy="97045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800" b="1" dirty="0"/>
              <a:t>About: Hazen FBLA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E1210CC-BBCF-6A4C-954D-5C7C637D6B1E}"/>
              </a:ext>
            </a:extLst>
          </p:cNvPr>
          <p:cNvSpPr txBox="1">
            <a:spLocks/>
          </p:cNvSpPr>
          <p:nvPr/>
        </p:nvSpPr>
        <p:spPr>
          <a:xfrm>
            <a:off x="457162" y="1891936"/>
            <a:ext cx="5454539" cy="347750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 algn="l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•"/>
            </a:pPr>
            <a:r>
              <a:rPr lang="en-US" sz="3900" b="1" dirty="0"/>
              <a:t>Largest Chapter (122) in 18-19</a:t>
            </a:r>
          </a:p>
          <a:p>
            <a:pPr marL="571500" indent="-571500" algn="l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•"/>
            </a:pPr>
            <a:r>
              <a:rPr lang="en-US" sz="3900" b="1" dirty="0"/>
              <a:t>100+ competitors in about 40 different competitions</a:t>
            </a:r>
          </a:p>
          <a:p>
            <a:pPr marL="571500" indent="-571500" algn="l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•"/>
            </a:pPr>
            <a:r>
              <a:rPr lang="en-US" sz="3900" b="1" dirty="0"/>
              <a:t>10 state officers in 8 consecutive years</a:t>
            </a:r>
          </a:p>
          <a:p>
            <a:pPr marL="571500" indent="-571500" algn="l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•"/>
            </a:pPr>
            <a:endParaRPr lang="en-US" sz="1800" b="1" dirty="0">
              <a:latin typeface="+mn-lt"/>
              <a:ea typeface="+mn-ea"/>
              <a:cs typeface="+mn-cs"/>
            </a:endParaRPr>
          </a:p>
          <a:p>
            <a:pPr marL="571500" indent="-571500" algn="l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•"/>
            </a:pPr>
            <a:endParaRPr lang="en-US" sz="1800" b="1" dirty="0"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9077B3-D61E-C349-BAA3-5D2005952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01745"/>
            <a:ext cx="3563845" cy="125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8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047"/>
    </mc:Choice>
    <mc:Fallback xmlns="">
      <p:transition spd="slow" advTm="21604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CDE2A-873E-1446-A4B6-01192F335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/>
              <a:t>Adviser Approach: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A6A1C-E5E7-2A48-A2DE-1AFCC81F5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76450"/>
            <a:ext cx="10353762" cy="3714749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endParaRPr lang="en-US" sz="6600" b="1" dirty="0">
              <a:latin typeface="+mj-lt"/>
              <a:ea typeface="+mj-ea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6000" b="1" dirty="0">
                <a:latin typeface="+mj-lt"/>
                <a:ea typeface="+mj-ea"/>
              </a:rPr>
              <a:t>LET THE KIDS DO THE WORK!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sz="2800" b="1" dirty="0">
              <a:latin typeface="+mj-lt"/>
              <a:ea typeface="+mj-ea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C77CBE-F479-0C49-B161-E83FBB8DA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1745"/>
            <a:ext cx="3563845" cy="125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86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780"/>
    </mc:Choice>
    <mc:Fallback xmlns="">
      <p:transition spd="slow" advTm="25878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CDE2A-873E-1446-A4B6-01192F335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77972"/>
            <a:ext cx="10353762" cy="1261872"/>
          </a:xfrm>
        </p:spPr>
        <p:txBody>
          <a:bodyPr/>
          <a:lstStyle/>
          <a:p>
            <a:r>
              <a:rPr lang="en-US" sz="4800" b="1" dirty="0"/>
              <a:t>Chapter Officer Meetings: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A6A1C-E5E7-2A48-A2DE-1AFCC81F5A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4549" y="1594884"/>
            <a:ext cx="5741581" cy="400686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3200" b="1" dirty="0">
                <a:latin typeface="+mj-lt"/>
                <a:ea typeface="+mj-ea"/>
              </a:rPr>
              <a:t>August = Training/POW Creation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3200" b="1" dirty="0">
                <a:latin typeface="+mj-lt"/>
                <a:ea typeface="+mj-ea"/>
              </a:rPr>
              <a:t>September = Fundraising/Events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3200" b="1" dirty="0">
                <a:latin typeface="+mj-lt"/>
                <a:ea typeface="+mj-ea"/>
              </a:rPr>
              <a:t>October = Fundraising/FLC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3200" b="1" dirty="0">
                <a:latin typeface="+mj-lt"/>
                <a:ea typeface="+mj-ea"/>
              </a:rPr>
              <a:t>November = Fundraising/Events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3200" b="1" dirty="0">
                <a:latin typeface="+mj-lt"/>
                <a:ea typeface="+mj-ea"/>
              </a:rPr>
              <a:t>December = Fundraising/Events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3200" b="1" dirty="0">
                <a:latin typeface="+mj-lt"/>
                <a:ea typeface="+mj-ea"/>
              </a:rPr>
              <a:t>January= Fundraising/WC</a:t>
            </a:r>
            <a:endParaRPr lang="en-US" sz="2800" b="1" dirty="0">
              <a:latin typeface="+mj-lt"/>
              <a:ea typeface="+mj-ea"/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en-US" sz="2800" b="1" dirty="0">
              <a:latin typeface="+mj-lt"/>
              <a:ea typeface="+mj-ea"/>
            </a:endParaRP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BD52707-9EB1-9341-9A4E-990E46A55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1366" y="1594884"/>
            <a:ext cx="5526085" cy="385651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3200" b="1" dirty="0">
                <a:latin typeface="+mj-lt"/>
                <a:ea typeface="+mj-ea"/>
              </a:rPr>
              <a:t>February = Fundraising/State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3200" b="1" dirty="0">
                <a:latin typeface="+mj-lt"/>
                <a:ea typeface="+mj-ea"/>
              </a:rPr>
              <a:t>March = Fundraising/SBLC Prep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3200" b="1" dirty="0">
                <a:latin typeface="+mj-lt"/>
                <a:ea typeface="+mj-ea"/>
              </a:rPr>
              <a:t>April = SBLC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3200" b="1" dirty="0">
                <a:latin typeface="+mj-lt"/>
                <a:ea typeface="+mj-ea"/>
              </a:rPr>
              <a:t>May = Fundraising/NLC/Officer Appointments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3200" b="1" dirty="0">
                <a:latin typeface="+mj-lt"/>
                <a:ea typeface="+mj-ea"/>
              </a:rPr>
              <a:t>June = Officer Elections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C77CBE-F479-0C49-B161-E83FBB8DA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1745"/>
            <a:ext cx="3563845" cy="125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9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249"/>
    </mc:Choice>
    <mc:Fallback xmlns="">
      <p:transition spd="slow" advTm="23024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CDE2A-873E-1446-A4B6-01192F335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/>
              <a:t>Officer Training (August/September):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A6A1C-E5E7-2A48-A2DE-1AFCC81F5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75637"/>
            <a:ext cx="10353762" cy="382610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endParaRPr lang="en-US" sz="2800" b="1" dirty="0">
              <a:latin typeface="+mj-lt"/>
              <a:ea typeface="+mj-ea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Three questions every chapter asks: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Fundraising | Chapter Events | Membership Recruitment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Program of Work creation is focused around this area and whatever else they choose.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C77CBE-F479-0C49-B161-E83FBB8DA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01745"/>
            <a:ext cx="3563845" cy="12562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832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123"/>
    </mc:Choice>
    <mc:Fallback xmlns="">
      <p:transition spd="slow" advTm="183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B951C-62A5-0B4B-9769-C573A51B3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5982" y="5126196"/>
            <a:ext cx="9440034" cy="13490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/>
              <a:t>Officer Training Results:</a:t>
            </a:r>
            <a:br>
              <a:rPr lang="en-US" b="1" dirty="0"/>
            </a:br>
            <a:r>
              <a:rPr lang="en-US" b="1" dirty="0"/>
              <a:t>POW Training and Committee Program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171F9E-092B-204C-9FAE-2AA9A3CC6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76" y="643468"/>
            <a:ext cx="5377612" cy="4490306"/>
          </a:xfrm>
          <a:prstGeom prst="rect">
            <a:avLst/>
          </a:prstGeom>
        </p:spPr>
      </p:pic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C34A5C8-FA41-814C-A5D7-93B61ABD8E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16265" y="1223959"/>
            <a:ext cx="6268478" cy="336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4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081"/>
    </mc:Choice>
    <mc:Fallback xmlns="">
      <p:transition spd="slow" advTm="23708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CDE2A-873E-1446-A4B6-01192F335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-1045"/>
            <a:ext cx="10353762" cy="1257300"/>
          </a:xfrm>
        </p:spPr>
        <p:txBody>
          <a:bodyPr/>
          <a:lstStyle/>
          <a:p>
            <a:r>
              <a:rPr lang="en-US" sz="4800" b="1" dirty="0"/>
              <a:t>Fundraising: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A6A1C-E5E7-2A48-A2DE-1AFCC81F5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925033"/>
            <a:ext cx="10353762" cy="467671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endParaRPr lang="en-US" sz="2800" b="1" dirty="0">
              <a:latin typeface="+mj-lt"/>
              <a:ea typeface="+mj-ea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Great American Fundraising: </a:t>
            </a:r>
            <a:r>
              <a:rPr lang="en-US" sz="3200" b="1" dirty="0" err="1">
                <a:latin typeface="+mj-lt"/>
                <a:ea typeface="+mj-ea"/>
              </a:rPr>
              <a:t>fundraiserhelp.com</a:t>
            </a:r>
            <a:endParaRPr lang="en-US" sz="3200" b="1" dirty="0">
              <a:latin typeface="+mj-lt"/>
              <a:ea typeface="+mj-ea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Concession stands (Seattle area? Husky Concession!)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Buddy Shirts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Local Community Clubs (Rotary, </a:t>
            </a:r>
            <a:r>
              <a:rPr lang="en-US" sz="3200" b="1" dirty="0" err="1">
                <a:latin typeface="+mj-lt"/>
                <a:ea typeface="+mj-ea"/>
              </a:rPr>
              <a:t>Kiawans</a:t>
            </a:r>
            <a:r>
              <a:rPr lang="en-US" sz="3200" b="1" dirty="0">
                <a:latin typeface="+mj-lt"/>
                <a:ea typeface="+mj-ea"/>
              </a:rPr>
              <a:t>, Lions Club, etc.)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</a:rPr>
              <a:t>Candy Grams, Valentines Roses, etc.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C77CBE-F479-0C49-B161-E83FBB8DA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1745"/>
            <a:ext cx="3563845" cy="125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1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141"/>
    </mc:Choice>
    <mc:Fallback xmlns="">
      <p:transition spd="slow" advTm="54314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CDE2A-873E-1446-A4B6-01192F335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/>
              <a:t>Chapter Meetings: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A6A1C-E5E7-2A48-A2DE-1AFCC81F5A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223" y="1736138"/>
            <a:ext cx="5957777" cy="362267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3200" b="1" dirty="0">
                <a:latin typeface="+mj-lt"/>
                <a:ea typeface="+mj-ea"/>
              </a:rPr>
              <a:t>September = Info/Recruitment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3200" b="1" dirty="0">
                <a:latin typeface="+mj-lt"/>
                <a:ea typeface="+mj-ea"/>
              </a:rPr>
              <a:t>October = FLC/Events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3200" b="1" dirty="0">
                <a:latin typeface="+mj-lt"/>
                <a:ea typeface="+mj-ea"/>
              </a:rPr>
              <a:t>November = FLC/Event finalization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3200" b="1" dirty="0">
                <a:latin typeface="+mj-lt"/>
                <a:ea typeface="+mj-ea"/>
              </a:rPr>
              <a:t>December = Events due dates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3200" b="1" dirty="0">
                <a:latin typeface="+mj-lt"/>
                <a:ea typeface="+mj-ea"/>
              </a:rPr>
              <a:t>January = Winter Conference Prep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BD52707-9EB1-9341-9A4E-990E46A55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0716" y="1736138"/>
            <a:ext cx="5643061" cy="396298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3200" b="1" dirty="0">
                <a:latin typeface="+mj-lt"/>
                <a:ea typeface="+mj-ea"/>
              </a:rPr>
              <a:t>February = Winter Conference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3200" b="1" dirty="0">
                <a:latin typeface="+mj-lt"/>
                <a:ea typeface="+mj-ea"/>
              </a:rPr>
              <a:t>March = SBLC Prep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3200" b="1" dirty="0">
                <a:latin typeface="+mj-lt"/>
                <a:ea typeface="+mj-ea"/>
              </a:rPr>
              <a:t>April = SBLC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3200" b="1" dirty="0">
                <a:latin typeface="+mj-lt"/>
                <a:ea typeface="+mj-ea"/>
              </a:rPr>
              <a:t>May = Nationals Prep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3200" b="1" dirty="0">
                <a:latin typeface="+mj-lt"/>
                <a:ea typeface="+mj-ea"/>
              </a:rPr>
              <a:t>June = Officer Elections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C77CBE-F479-0C49-B161-E83FBB8DA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1745"/>
            <a:ext cx="3563845" cy="125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3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312"/>
    </mc:Choice>
    <mc:Fallback xmlns="">
      <p:transition spd="slow" advTm="226312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B5B5B5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Slate">
      <a:majorFont>
        <a:latin typeface="Georgia Pro Cond Ligh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Speak Pro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7149</TotalTime>
  <Words>719</Words>
  <Application>Microsoft Office PowerPoint</Application>
  <PresentationFormat>Widescreen</PresentationFormat>
  <Paragraphs>149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Georgia Pro Cond Light</vt:lpstr>
      <vt:lpstr>Speak Pro</vt:lpstr>
      <vt:lpstr>Wingdings 2</vt:lpstr>
      <vt:lpstr>SlateVTI</vt:lpstr>
      <vt:lpstr>Adviser 101:  Tips and Tricks For CTS0 Advisers</vt:lpstr>
      <vt:lpstr>Peter A. Rustemeyer (he/him/his)</vt:lpstr>
      <vt:lpstr>About: Hazen FBLA</vt:lpstr>
      <vt:lpstr>Adviser Approach:</vt:lpstr>
      <vt:lpstr>Chapter Officer Meetings:</vt:lpstr>
      <vt:lpstr>Officer Training (August/September):</vt:lpstr>
      <vt:lpstr>Officer Training Results: POW Training and Committee Program</vt:lpstr>
      <vt:lpstr>Fundraising:</vt:lpstr>
      <vt:lpstr>Chapter Meetings:</vt:lpstr>
      <vt:lpstr>Competitive Events:</vt:lpstr>
      <vt:lpstr>Competitive Events PREP:</vt:lpstr>
      <vt:lpstr>Chapter Officers:</vt:lpstr>
      <vt:lpstr>Chapter President Job Duties:</vt:lpstr>
      <vt:lpstr>Chapter Vice President Job Duties:</vt:lpstr>
      <vt:lpstr>Chapter Secretary Job Duties:</vt:lpstr>
      <vt:lpstr>Chapter Treasurer Job Duties:</vt:lpstr>
      <vt:lpstr>Chapter Public Relations Officer Job Duties:</vt:lpstr>
      <vt:lpstr>Chapter Public Relations Officer Job Duties:</vt:lpstr>
      <vt:lpstr>Chapter Fundraising Co-Chair Job Duties:</vt:lpstr>
      <vt:lpstr>Local Chapter Success Guide</vt:lpstr>
      <vt:lpstr>Hazen FBLA Website:</vt:lpstr>
      <vt:lpstr>Chapter Success Guide Additions?</vt:lpstr>
      <vt:lpstr>Peter A. Rustemeyer Hazen High School | RSD FBLA-PBL National BOD 425-204-4331 | peter.rustemeyer@rentonschools.us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FBLA Adviser 101: “How do I do this?”</dc:title>
  <dc:creator>Peter Rustemeyer</dc:creator>
  <cp:lastModifiedBy>Peter Rustemeyer</cp:lastModifiedBy>
  <cp:revision>31</cp:revision>
  <dcterms:created xsi:type="dcterms:W3CDTF">2019-10-11T07:38:43Z</dcterms:created>
  <dcterms:modified xsi:type="dcterms:W3CDTF">2021-02-13T21:56:24Z</dcterms:modified>
</cp:coreProperties>
</file>